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5" r:id="rId3"/>
    <p:sldId id="284" r:id="rId5"/>
    <p:sldId id="259" r:id="rId6"/>
    <p:sldId id="304" r:id="rId7"/>
    <p:sldId id="305" r:id="rId8"/>
    <p:sldId id="306" r:id="rId9"/>
    <p:sldId id="307" r:id="rId10"/>
    <p:sldId id="308" r:id="rId11"/>
    <p:sldId id="309" r:id="rId12"/>
    <p:sldId id="310" r:id="rId13"/>
    <p:sldId id="312" r:id="rId14"/>
    <p:sldId id="313" r:id="rId15"/>
    <p:sldId id="314" r:id="rId16"/>
    <p:sldId id="315" r:id="rId17"/>
    <p:sldId id="316" r:id="rId18"/>
    <p:sldId id="317" r:id="rId19"/>
    <p:sldId id="318" r:id="rId20"/>
    <p:sldId id="319" r:id="rId21"/>
    <p:sldId id="320" r:id="rId22"/>
    <p:sldId id="325" r:id="rId23"/>
    <p:sldId id="311" r:id="rId24"/>
    <p:sldId id="322" r:id="rId25"/>
    <p:sldId id="321" r:id="rId26"/>
    <p:sldId id="323" r:id="rId27"/>
    <p:sldId id="293" r:id="rId28"/>
  </p:sldIdLst>
  <p:sldSz cx="12192000" cy="6858000"/>
  <p:notesSz cx="6858000" cy="9144000"/>
  <p:embeddedFontLst>
    <p:embeddedFont>
      <p:font typeface="等线 Light" panose="02010600030101010101" pitchFamily="2" charset="-122"/>
      <p:regular r:id="rId32"/>
    </p:embeddedFont>
    <p:embeddedFont>
      <p:font typeface="等线" panose="02010600030101010101" pitchFamily="2" charset="-122"/>
      <p:regular r:id="rId33"/>
    </p:embeddedFont>
    <p:embeddedFont>
      <p:font typeface="华文中宋" panose="02010600040101010101" pitchFamily="2" charset="-122"/>
      <p:regular r:id="rId34"/>
    </p:embeddedFont>
    <p:embeddedFont>
      <p:font typeface="Impact" panose="020B0806030902050204" pitchFamily="34" charset="0"/>
      <p:regular r:id="rId35"/>
    </p:embeddedFont>
    <p:embeddedFont>
      <p:font typeface="微软雅黑 Light" panose="020B0502040204020203" pitchFamily="34" charset="-122"/>
      <p:regular r:id="rId36"/>
    </p:embeddedFont>
  </p:embeddedFont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8B"/>
    <a:srgbClr val="771715"/>
    <a:srgbClr val="43B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23"/>
    <p:restoredTop sz="82861"/>
  </p:normalViewPr>
  <p:slideViewPr>
    <p:cSldViewPr snapToGrid="0" showGuides="1">
      <p:cViewPr varScale="1">
        <p:scale>
          <a:sx n="73" d="100"/>
          <a:sy n="73" d="100"/>
        </p:scale>
        <p:origin x="-4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B6602CB-CA4F-41BF-898E-0844BE0024E9}"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CN" altLang="en-US"/>
        </a:p>
      </dgm:t>
    </dgm:pt>
    <dgm:pt modelId="{68223613-6A79-44E5-BE26-23B027939EEE}">
      <dgm:prSet phldrT="[文本]" custT="1"/>
      <dgm:spPr/>
      <dgm:t>
        <a:bodyPr/>
        <a:lstStyle/>
        <a:p>
          <a:r>
            <a:rPr lang="zh-CN" altLang="en-US" sz="2800" b="1" dirty="0" smtClean="0"/>
            <a:t>新型冠状病毒肺炎疫情防控学校消毒技术规范（</a:t>
          </a:r>
          <a:r>
            <a:rPr lang="en-US" altLang="en-US" sz="2800" b="1" dirty="0" smtClean="0"/>
            <a:t>DB 32/T 3757—</a:t>
          </a:r>
          <a:r>
            <a:rPr lang="en-US" altLang="zh-CN" sz="2800" b="1" dirty="0" smtClean="0"/>
            <a:t>-</a:t>
          </a:r>
          <a:r>
            <a:rPr lang="en-US" altLang="en-US" sz="2800" b="1" dirty="0" smtClean="0"/>
            <a:t>2020</a:t>
          </a:r>
          <a:r>
            <a:rPr lang="zh-CN" altLang="en-US" sz="2800" b="1" dirty="0" smtClean="0"/>
            <a:t>）</a:t>
          </a:r>
          <a:endParaRPr lang="zh-CN" altLang="en-US" sz="1300" b="1" dirty="0"/>
        </a:p>
      </dgm:t>
    </dgm:pt>
    <dgm:pt modelId="{43306FDD-36C3-4422-8063-980BB35771B8}" cxnId="{D1684062-A69B-4D66-8EA8-9BA3BAD8DD17}" type="parTrans">
      <dgm:prSet/>
      <dgm:spPr/>
      <dgm:t>
        <a:bodyPr/>
        <a:lstStyle/>
        <a:p>
          <a:endParaRPr lang="zh-CN" altLang="en-US"/>
        </a:p>
      </dgm:t>
    </dgm:pt>
    <dgm:pt modelId="{9E52BEDC-2987-4932-A536-C411073F4448}" cxnId="{D1684062-A69B-4D66-8EA8-9BA3BAD8DD17}" type="sibTrans">
      <dgm:prSet/>
      <dgm:spPr/>
      <dgm:t>
        <a:bodyPr/>
        <a:lstStyle/>
        <a:p>
          <a:endParaRPr lang="zh-CN" altLang="en-US"/>
        </a:p>
      </dgm:t>
    </dgm:pt>
    <dgm:pt modelId="{F665825F-EF22-4DA6-907A-F35799FFCE8D}">
      <dgm:prSet phldrT="[文本]" custT="1"/>
      <dgm:spPr/>
      <dgm:t>
        <a:bodyPr/>
        <a:lstStyle/>
        <a:p>
          <a:r>
            <a:rPr lang="zh-CN" altLang="en-US" sz="2800" b="1" dirty="0" smtClean="0"/>
            <a:t>新型冠状病毒肺炎疫情防控技术规范 第</a:t>
          </a:r>
          <a:r>
            <a:rPr lang="en-US" altLang="zh-CN" sz="2800" b="1" dirty="0" smtClean="0"/>
            <a:t>2</a:t>
          </a:r>
          <a:r>
            <a:rPr lang="zh-CN" altLang="en-US" sz="2800" b="1" dirty="0" smtClean="0"/>
            <a:t>部分：学校（</a:t>
          </a:r>
          <a:r>
            <a:rPr lang="en-US" altLang="en-US" sz="2800" b="1" dirty="0" smtClean="0"/>
            <a:t>DB 32/T 3761.2—</a:t>
          </a:r>
          <a:r>
            <a:rPr lang="en-US" altLang="zh-CN" sz="2800" b="1" dirty="0" smtClean="0"/>
            <a:t>-</a:t>
          </a:r>
          <a:r>
            <a:rPr lang="en-US" altLang="en-US" sz="2800" b="1" dirty="0" smtClean="0"/>
            <a:t>2020</a:t>
          </a:r>
          <a:r>
            <a:rPr lang="zh-CN" altLang="en-US" sz="2800" b="1" dirty="0" smtClean="0"/>
            <a:t>）</a:t>
          </a:r>
          <a:endParaRPr lang="zh-CN" altLang="en-US" sz="2800" b="1" dirty="0"/>
        </a:p>
      </dgm:t>
    </dgm:pt>
    <dgm:pt modelId="{0B13EBAB-5EDD-4085-A720-FCC4825D8436}" cxnId="{D67A1FB9-E119-45DE-9C40-22E928AD4DD2}" type="parTrans">
      <dgm:prSet/>
      <dgm:spPr/>
      <dgm:t>
        <a:bodyPr/>
        <a:lstStyle/>
        <a:p>
          <a:endParaRPr lang="zh-CN" altLang="en-US"/>
        </a:p>
      </dgm:t>
    </dgm:pt>
    <dgm:pt modelId="{BA2A40A6-0EB0-4ACC-B7B2-A97F91C09A86}" cxnId="{D67A1FB9-E119-45DE-9C40-22E928AD4DD2}" type="sibTrans">
      <dgm:prSet/>
      <dgm:spPr/>
      <dgm:t>
        <a:bodyPr/>
        <a:lstStyle/>
        <a:p>
          <a:endParaRPr lang="zh-CN" altLang="en-US"/>
        </a:p>
      </dgm:t>
    </dgm:pt>
    <dgm:pt modelId="{0CF138C3-C3A9-42DC-9069-D5CC7F97EAF2}">
      <dgm:prSet phldrT="[文本]" custT="1"/>
      <dgm:spPr/>
      <dgm:t>
        <a:bodyPr/>
        <a:lstStyle/>
        <a:p>
          <a:r>
            <a:rPr lang="zh-CN" altLang="en-US" sz="2800" b="1" dirty="0" smtClean="0"/>
            <a:t>中小学校传染病预防控制工作管理规范（</a:t>
          </a:r>
          <a:r>
            <a:rPr lang="en-US" altLang="zh-CN" sz="2800" b="1" dirty="0" smtClean="0"/>
            <a:t>GB 28932-2012</a:t>
          </a:r>
          <a:r>
            <a:rPr lang="zh-CN" altLang="en-US" sz="2800" b="1" dirty="0" smtClean="0"/>
            <a:t>）</a:t>
          </a:r>
        </a:p>
      </dgm:t>
    </dgm:pt>
    <dgm:pt modelId="{D2C64108-FA24-4BDD-A876-285AD70E7A42}" cxnId="{B6EFECE2-009B-4136-8F9A-B51387F74784}" type="parTrans">
      <dgm:prSet/>
      <dgm:spPr/>
      <dgm:t>
        <a:bodyPr/>
        <a:lstStyle/>
        <a:p>
          <a:endParaRPr lang="zh-CN" altLang="en-US"/>
        </a:p>
      </dgm:t>
    </dgm:pt>
    <dgm:pt modelId="{1B8DFFA9-0E7B-4072-8C6B-B7F759EC5C3B}" cxnId="{B6EFECE2-009B-4136-8F9A-B51387F74784}" type="sibTrans">
      <dgm:prSet/>
      <dgm:spPr/>
      <dgm:t>
        <a:bodyPr/>
        <a:lstStyle/>
        <a:p>
          <a:endParaRPr lang="zh-CN" altLang="en-US"/>
        </a:p>
      </dgm:t>
    </dgm:pt>
    <dgm:pt modelId="{6DDD3F66-B8D6-4F40-86A0-5BE769AD1D65}" type="pres">
      <dgm:prSet presAssocID="{5B6602CB-CA4F-41BF-898E-0844BE0024E9}" presName="linear" presStyleCnt="0">
        <dgm:presLayoutVars>
          <dgm:dir/>
          <dgm:animLvl val="lvl"/>
          <dgm:resizeHandles val="exact"/>
        </dgm:presLayoutVars>
      </dgm:prSet>
      <dgm:spPr/>
      <dgm:t>
        <a:bodyPr/>
        <a:lstStyle/>
        <a:p>
          <a:endParaRPr lang="zh-CN" altLang="en-US"/>
        </a:p>
      </dgm:t>
    </dgm:pt>
    <dgm:pt modelId="{D6D883C8-D77F-48DB-9AB4-3CB981C38193}" type="pres">
      <dgm:prSet presAssocID="{68223613-6A79-44E5-BE26-23B027939EEE}" presName="parentLin" presStyleCnt="0"/>
      <dgm:spPr/>
    </dgm:pt>
    <dgm:pt modelId="{D0E53824-4980-4E51-913F-791503061A02}" type="pres">
      <dgm:prSet presAssocID="{68223613-6A79-44E5-BE26-23B027939EEE}" presName="parentLeftMargin" presStyleLbl="node1" presStyleIdx="0" presStyleCnt="3"/>
      <dgm:spPr/>
      <dgm:t>
        <a:bodyPr/>
        <a:lstStyle/>
        <a:p>
          <a:endParaRPr lang="zh-CN" altLang="en-US"/>
        </a:p>
      </dgm:t>
    </dgm:pt>
    <dgm:pt modelId="{1C768DA9-23CF-4D3D-92B6-F37940636734}" type="pres">
      <dgm:prSet presAssocID="{68223613-6A79-44E5-BE26-23B027939EEE}" presName="parentText" presStyleLbl="node1" presStyleIdx="0" presStyleCnt="3" custScaleX="142997" custScaleY="351007">
        <dgm:presLayoutVars>
          <dgm:chMax val="0"/>
          <dgm:bulletEnabled val="1"/>
        </dgm:presLayoutVars>
      </dgm:prSet>
      <dgm:spPr/>
      <dgm:t>
        <a:bodyPr/>
        <a:lstStyle/>
        <a:p>
          <a:endParaRPr lang="zh-CN" altLang="en-US"/>
        </a:p>
      </dgm:t>
    </dgm:pt>
    <dgm:pt modelId="{20874CFF-026B-43F0-A695-610448940EF2}" type="pres">
      <dgm:prSet presAssocID="{68223613-6A79-44E5-BE26-23B027939EEE}" presName="negativeSpace" presStyleCnt="0"/>
      <dgm:spPr/>
    </dgm:pt>
    <dgm:pt modelId="{0F6BA1BF-2249-462D-AB45-74C6DBDE1CA2}" type="pres">
      <dgm:prSet presAssocID="{68223613-6A79-44E5-BE26-23B027939EEE}" presName="childText" presStyleLbl="conFgAcc1" presStyleIdx="0" presStyleCnt="3">
        <dgm:presLayoutVars>
          <dgm:bulletEnabled val="1"/>
        </dgm:presLayoutVars>
      </dgm:prSet>
      <dgm:spPr/>
    </dgm:pt>
    <dgm:pt modelId="{F497E46B-6291-4AC3-A89C-90A9C8ACF1E1}" type="pres">
      <dgm:prSet presAssocID="{9E52BEDC-2987-4932-A536-C411073F4448}" presName="spaceBetweenRectangles" presStyleCnt="0"/>
      <dgm:spPr/>
    </dgm:pt>
    <dgm:pt modelId="{0568AFFB-D88C-48E1-800A-442E4EDE9392}" type="pres">
      <dgm:prSet presAssocID="{F665825F-EF22-4DA6-907A-F35799FFCE8D}" presName="parentLin" presStyleCnt="0"/>
      <dgm:spPr/>
    </dgm:pt>
    <dgm:pt modelId="{985E70F2-9330-45F6-BE65-9DE062BD51CE}" type="pres">
      <dgm:prSet presAssocID="{F665825F-EF22-4DA6-907A-F35799FFCE8D}" presName="parentLeftMargin" presStyleLbl="node1" presStyleIdx="0" presStyleCnt="3"/>
      <dgm:spPr/>
      <dgm:t>
        <a:bodyPr/>
        <a:lstStyle/>
        <a:p>
          <a:endParaRPr lang="zh-CN" altLang="en-US"/>
        </a:p>
      </dgm:t>
    </dgm:pt>
    <dgm:pt modelId="{693968FF-4171-4EF8-AC9E-AFACEABADB64}" type="pres">
      <dgm:prSet presAssocID="{F665825F-EF22-4DA6-907A-F35799FFCE8D}" presName="parentText" presStyleLbl="node1" presStyleIdx="1" presStyleCnt="3" custScaleX="139324" custScaleY="285616">
        <dgm:presLayoutVars>
          <dgm:chMax val="0"/>
          <dgm:bulletEnabled val="1"/>
        </dgm:presLayoutVars>
      </dgm:prSet>
      <dgm:spPr/>
      <dgm:t>
        <a:bodyPr/>
        <a:lstStyle/>
        <a:p>
          <a:endParaRPr lang="zh-CN" altLang="en-US"/>
        </a:p>
      </dgm:t>
    </dgm:pt>
    <dgm:pt modelId="{536DA76D-564A-4FBF-86F0-C635EDDEEEB3}" type="pres">
      <dgm:prSet presAssocID="{F665825F-EF22-4DA6-907A-F35799FFCE8D}" presName="negativeSpace" presStyleCnt="0"/>
      <dgm:spPr/>
    </dgm:pt>
    <dgm:pt modelId="{B499B9A1-10E6-4EC0-82A7-B14F97DE9DFB}" type="pres">
      <dgm:prSet presAssocID="{F665825F-EF22-4DA6-907A-F35799FFCE8D}" presName="childText" presStyleLbl="conFgAcc1" presStyleIdx="1" presStyleCnt="3">
        <dgm:presLayoutVars>
          <dgm:bulletEnabled val="1"/>
        </dgm:presLayoutVars>
      </dgm:prSet>
      <dgm:spPr/>
    </dgm:pt>
    <dgm:pt modelId="{470ADFBD-2268-48CB-8524-C2AE6D59AC10}" type="pres">
      <dgm:prSet presAssocID="{BA2A40A6-0EB0-4ACC-B7B2-A97F91C09A86}" presName="spaceBetweenRectangles" presStyleCnt="0"/>
      <dgm:spPr/>
    </dgm:pt>
    <dgm:pt modelId="{CBB98F7E-B273-4CD3-80E6-E6347B3E6D85}" type="pres">
      <dgm:prSet presAssocID="{0CF138C3-C3A9-42DC-9069-D5CC7F97EAF2}" presName="parentLin" presStyleCnt="0"/>
      <dgm:spPr/>
    </dgm:pt>
    <dgm:pt modelId="{EEB03AEF-EAEF-4BDF-AEE4-856B3FF0993A}" type="pres">
      <dgm:prSet presAssocID="{0CF138C3-C3A9-42DC-9069-D5CC7F97EAF2}" presName="parentLeftMargin" presStyleLbl="node1" presStyleIdx="1" presStyleCnt="3"/>
      <dgm:spPr/>
      <dgm:t>
        <a:bodyPr/>
        <a:lstStyle/>
        <a:p>
          <a:endParaRPr lang="zh-CN" altLang="en-US"/>
        </a:p>
      </dgm:t>
    </dgm:pt>
    <dgm:pt modelId="{2DBFC67A-B696-45B8-B1F0-7A4A7C1F33C0}" type="pres">
      <dgm:prSet presAssocID="{0CF138C3-C3A9-42DC-9069-D5CC7F97EAF2}" presName="parentText" presStyleLbl="node1" presStyleIdx="2" presStyleCnt="3" custScaleX="138512" custScaleY="320741">
        <dgm:presLayoutVars>
          <dgm:chMax val="0"/>
          <dgm:bulletEnabled val="1"/>
        </dgm:presLayoutVars>
      </dgm:prSet>
      <dgm:spPr/>
      <dgm:t>
        <a:bodyPr/>
        <a:lstStyle/>
        <a:p>
          <a:endParaRPr lang="zh-CN" altLang="en-US"/>
        </a:p>
      </dgm:t>
    </dgm:pt>
    <dgm:pt modelId="{CED19386-C71E-44B7-B458-F828EC7ED280}" type="pres">
      <dgm:prSet presAssocID="{0CF138C3-C3A9-42DC-9069-D5CC7F97EAF2}" presName="negativeSpace" presStyleCnt="0"/>
      <dgm:spPr/>
    </dgm:pt>
    <dgm:pt modelId="{CADE1390-7DE3-4B6D-9F30-0C307386C91F}" type="pres">
      <dgm:prSet presAssocID="{0CF138C3-C3A9-42DC-9069-D5CC7F97EAF2}" presName="childText" presStyleLbl="conFgAcc1" presStyleIdx="2" presStyleCnt="3">
        <dgm:presLayoutVars>
          <dgm:bulletEnabled val="1"/>
        </dgm:presLayoutVars>
      </dgm:prSet>
      <dgm:spPr/>
    </dgm:pt>
  </dgm:ptLst>
  <dgm:cxnLst>
    <dgm:cxn modelId="{ABEBD411-05E0-4BE4-A06C-C4CD7AAF3243}" type="presOf" srcId="{0CF138C3-C3A9-42DC-9069-D5CC7F97EAF2}" destId="{2DBFC67A-B696-45B8-B1F0-7A4A7C1F33C0}" srcOrd="1" destOrd="0" presId="urn:microsoft.com/office/officeart/2005/8/layout/list1"/>
    <dgm:cxn modelId="{B6EFECE2-009B-4136-8F9A-B51387F74784}" srcId="{5B6602CB-CA4F-41BF-898E-0844BE0024E9}" destId="{0CF138C3-C3A9-42DC-9069-D5CC7F97EAF2}" srcOrd="2" destOrd="0" parTransId="{D2C64108-FA24-4BDD-A876-285AD70E7A42}" sibTransId="{1B8DFFA9-0E7B-4072-8C6B-B7F759EC5C3B}"/>
    <dgm:cxn modelId="{12F791AF-3040-495A-ABC5-357410FDDCDC}" type="presOf" srcId="{5B6602CB-CA4F-41BF-898E-0844BE0024E9}" destId="{6DDD3F66-B8D6-4F40-86A0-5BE769AD1D65}" srcOrd="0" destOrd="0" presId="urn:microsoft.com/office/officeart/2005/8/layout/list1"/>
    <dgm:cxn modelId="{D67A1FB9-E119-45DE-9C40-22E928AD4DD2}" srcId="{5B6602CB-CA4F-41BF-898E-0844BE0024E9}" destId="{F665825F-EF22-4DA6-907A-F35799FFCE8D}" srcOrd="1" destOrd="0" parTransId="{0B13EBAB-5EDD-4085-A720-FCC4825D8436}" sibTransId="{BA2A40A6-0EB0-4ACC-B7B2-A97F91C09A86}"/>
    <dgm:cxn modelId="{FD445E1C-24C3-4437-BB48-84228F237735}" type="presOf" srcId="{68223613-6A79-44E5-BE26-23B027939EEE}" destId="{1C768DA9-23CF-4D3D-92B6-F37940636734}" srcOrd="1" destOrd="0" presId="urn:microsoft.com/office/officeart/2005/8/layout/list1"/>
    <dgm:cxn modelId="{D1684062-A69B-4D66-8EA8-9BA3BAD8DD17}" srcId="{5B6602CB-CA4F-41BF-898E-0844BE0024E9}" destId="{68223613-6A79-44E5-BE26-23B027939EEE}" srcOrd="0" destOrd="0" parTransId="{43306FDD-36C3-4422-8063-980BB35771B8}" sibTransId="{9E52BEDC-2987-4932-A536-C411073F4448}"/>
    <dgm:cxn modelId="{AE0CF18D-5E48-4461-9F2C-3DBBE6D6D3D8}" type="presOf" srcId="{68223613-6A79-44E5-BE26-23B027939EEE}" destId="{D0E53824-4980-4E51-913F-791503061A02}" srcOrd="0" destOrd="0" presId="urn:microsoft.com/office/officeart/2005/8/layout/list1"/>
    <dgm:cxn modelId="{15918FEA-F927-4F18-B632-7D2151A9B106}" type="presOf" srcId="{0CF138C3-C3A9-42DC-9069-D5CC7F97EAF2}" destId="{EEB03AEF-EAEF-4BDF-AEE4-856B3FF0993A}" srcOrd="0" destOrd="0" presId="urn:microsoft.com/office/officeart/2005/8/layout/list1"/>
    <dgm:cxn modelId="{E8A1E5BC-5195-44BF-9A31-E74ADE5DE175}" type="presOf" srcId="{F665825F-EF22-4DA6-907A-F35799FFCE8D}" destId="{693968FF-4171-4EF8-AC9E-AFACEABADB64}" srcOrd="1" destOrd="0" presId="urn:microsoft.com/office/officeart/2005/8/layout/list1"/>
    <dgm:cxn modelId="{57372400-BBB6-481B-9501-8A37A4C94218}" type="presOf" srcId="{F665825F-EF22-4DA6-907A-F35799FFCE8D}" destId="{985E70F2-9330-45F6-BE65-9DE062BD51CE}" srcOrd="0" destOrd="0" presId="urn:microsoft.com/office/officeart/2005/8/layout/list1"/>
    <dgm:cxn modelId="{E372B5B2-B532-4290-A35E-58AA70844A14}" type="presParOf" srcId="{6DDD3F66-B8D6-4F40-86A0-5BE769AD1D65}" destId="{D6D883C8-D77F-48DB-9AB4-3CB981C38193}" srcOrd="0" destOrd="0" presId="urn:microsoft.com/office/officeart/2005/8/layout/list1"/>
    <dgm:cxn modelId="{144A7551-173B-465D-B409-27AE7CA0C232}" type="presParOf" srcId="{D6D883C8-D77F-48DB-9AB4-3CB981C38193}" destId="{D0E53824-4980-4E51-913F-791503061A02}" srcOrd="0" destOrd="0" presId="urn:microsoft.com/office/officeart/2005/8/layout/list1"/>
    <dgm:cxn modelId="{023E41A8-8E87-4A8E-9177-BFB60AB9A12F}" type="presParOf" srcId="{D6D883C8-D77F-48DB-9AB4-3CB981C38193}" destId="{1C768DA9-23CF-4D3D-92B6-F37940636734}" srcOrd="1" destOrd="0" presId="urn:microsoft.com/office/officeart/2005/8/layout/list1"/>
    <dgm:cxn modelId="{2118B7A8-A839-417E-B276-8DD098163215}" type="presParOf" srcId="{6DDD3F66-B8D6-4F40-86A0-5BE769AD1D65}" destId="{20874CFF-026B-43F0-A695-610448940EF2}" srcOrd="1" destOrd="0" presId="urn:microsoft.com/office/officeart/2005/8/layout/list1"/>
    <dgm:cxn modelId="{99EDE675-DDFB-4525-8484-6A4FEF329CE5}" type="presParOf" srcId="{6DDD3F66-B8D6-4F40-86A0-5BE769AD1D65}" destId="{0F6BA1BF-2249-462D-AB45-74C6DBDE1CA2}" srcOrd="2" destOrd="0" presId="urn:microsoft.com/office/officeart/2005/8/layout/list1"/>
    <dgm:cxn modelId="{498C572D-3055-4C32-9A05-663BDEDDC0E2}" type="presParOf" srcId="{6DDD3F66-B8D6-4F40-86A0-5BE769AD1D65}" destId="{F497E46B-6291-4AC3-A89C-90A9C8ACF1E1}" srcOrd="3" destOrd="0" presId="urn:microsoft.com/office/officeart/2005/8/layout/list1"/>
    <dgm:cxn modelId="{DB1079EC-6B18-40B2-A481-AEA15F2E798B}" type="presParOf" srcId="{6DDD3F66-B8D6-4F40-86A0-5BE769AD1D65}" destId="{0568AFFB-D88C-48E1-800A-442E4EDE9392}" srcOrd="4" destOrd="0" presId="urn:microsoft.com/office/officeart/2005/8/layout/list1"/>
    <dgm:cxn modelId="{A1EB4803-2C17-45D6-ACE6-6C69C524001F}" type="presParOf" srcId="{0568AFFB-D88C-48E1-800A-442E4EDE9392}" destId="{985E70F2-9330-45F6-BE65-9DE062BD51CE}" srcOrd="0" destOrd="0" presId="urn:microsoft.com/office/officeart/2005/8/layout/list1"/>
    <dgm:cxn modelId="{AA528926-4531-4791-AB58-086C06BD702C}" type="presParOf" srcId="{0568AFFB-D88C-48E1-800A-442E4EDE9392}" destId="{693968FF-4171-4EF8-AC9E-AFACEABADB64}" srcOrd="1" destOrd="0" presId="urn:microsoft.com/office/officeart/2005/8/layout/list1"/>
    <dgm:cxn modelId="{AD52819A-CD71-46F4-98F0-B5148BC99EC9}" type="presParOf" srcId="{6DDD3F66-B8D6-4F40-86A0-5BE769AD1D65}" destId="{536DA76D-564A-4FBF-86F0-C635EDDEEEB3}" srcOrd="5" destOrd="0" presId="urn:microsoft.com/office/officeart/2005/8/layout/list1"/>
    <dgm:cxn modelId="{F1C0135B-906D-4DAE-9CF6-DFCA688ABC7B}" type="presParOf" srcId="{6DDD3F66-B8D6-4F40-86A0-5BE769AD1D65}" destId="{B499B9A1-10E6-4EC0-82A7-B14F97DE9DFB}" srcOrd="6" destOrd="0" presId="urn:microsoft.com/office/officeart/2005/8/layout/list1"/>
    <dgm:cxn modelId="{E160E98B-36CB-4549-8870-BA7D9D646F59}" type="presParOf" srcId="{6DDD3F66-B8D6-4F40-86A0-5BE769AD1D65}" destId="{470ADFBD-2268-48CB-8524-C2AE6D59AC10}" srcOrd="7" destOrd="0" presId="urn:microsoft.com/office/officeart/2005/8/layout/list1"/>
    <dgm:cxn modelId="{D98F1A1D-CC29-40A5-B1FC-461761F62B61}" type="presParOf" srcId="{6DDD3F66-B8D6-4F40-86A0-5BE769AD1D65}" destId="{CBB98F7E-B273-4CD3-80E6-E6347B3E6D85}" srcOrd="8" destOrd="0" presId="urn:microsoft.com/office/officeart/2005/8/layout/list1"/>
    <dgm:cxn modelId="{0E2C249C-EC60-4630-A091-960AC9B4CE0C}" type="presParOf" srcId="{CBB98F7E-B273-4CD3-80E6-E6347B3E6D85}" destId="{EEB03AEF-EAEF-4BDF-AEE4-856B3FF0993A}" srcOrd="0" destOrd="0" presId="urn:microsoft.com/office/officeart/2005/8/layout/list1"/>
    <dgm:cxn modelId="{BD71E922-27AE-4524-A914-F562FBB060F9}" type="presParOf" srcId="{CBB98F7E-B273-4CD3-80E6-E6347B3E6D85}" destId="{2DBFC67A-B696-45B8-B1F0-7A4A7C1F33C0}" srcOrd="1" destOrd="0" presId="urn:microsoft.com/office/officeart/2005/8/layout/list1"/>
    <dgm:cxn modelId="{77B4E2ED-3DCB-4330-9A25-9490864C0C37}" type="presParOf" srcId="{6DDD3F66-B8D6-4F40-86A0-5BE769AD1D65}" destId="{CED19386-C71E-44B7-B458-F828EC7ED280}" srcOrd="9" destOrd="0" presId="urn:microsoft.com/office/officeart/2005/8/layout/list1"/>
    <dgm:cxn modelId="{68C4C4D2-D756-423E-B171-A8E732F8204D}" type="presParOf" srcId="{6DDD3F66-B8D6-4F40-86A0-5BE769AD1D65}" destId="{CADE1390-7DE3-4B6D-9F30-0C307386C9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B5D90-C8A9-4EB6-88FE-515C99F9765D}"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zh-CN" altLang="en-US"/>
        </a:p>
      </dgm:t>
    </dgm:pt>
    <dgm:pt modelId="{147D822A-817B-4A50-8F6D-248D65DCF2C2}">
      <dgm:prSet phldrT="[文本]"/>
      <dgm:spPr/>
      <dgm:t>
        <a:bodyPr/>
        <a:lstStyle/>
        <a:p>
          <a:r>
            <a:rPr lang="zh-CN" altLang="en-US" b="1" dirty="0" smtClean="0"/>
            <a:t>相对独立，采光通风良好，最好有单独卫生间</a:t>
          </a:r>
          <a:endParaRPr lang="zh-CN" altLang="en-US" b="1" dirty="0"/>
        </a:p>
      </dgm:t>
    </dgm:pt>
    <dgm:pt modelId="{9AC9F7C1-5F39-47BA-B8AA-8454916A0AF9}" cxnId="{6BB3ED69-CA35-4C63-A261-5B24002E6CB7}" type="parTrans">
      <dgm:prSet/>
      <dgm:spPr/>
      <dgm:t>
        <a:bodyPr/>
        <a:lstStyle/>
        <a:p>
          <a:endParaRPr lang="zh-CN" altLang="en-US"/>
        </a:p>
      </dgm:t>
    </dgm:pt>
    <dgm:pt modelId="{5306819F-D560-4683-A60A-32DF591AF2D5}" cxnId="{6BB3ED69-CA35-4C63-A261-5B24002E6CB7}" type="sibTrans">
      <dgm:prSet/>
      <dgm:spPr/>
      <dgm:t>
        <a:bodyPr/>
        <a:lstStyle/>
        <a:p>
          <a:endParaRPr lang="zh-CN" altLang="en-US"/>
        </a:p>
      </dgm:t>
    </dgm:pt>
    <dgm:pt modelId="{954E3320-F008-4527-B7EB-151478C8C1CB}">
      <dgm:prSet phldrT="[文本]"/>
      <dgm:spPr/>
      <dgm:t>
        <a:bodyPr/>
        <a:lstStyle/>
        <a:p>
          <a:r>
            <a:rPr lang="zh-CN" altLang="en-US" b="1" dirty="0" smtClean="0">
              <a:solidFill>
                <a:srgbClr val="FF0000"/>
              </a:solidFill>
            </a:rPr>
            <a:t>建立登记管理制度，减少进</a:t>
          </a:r>
          <a:r>
            <a:rPr lang="zh-CN" altLang="en-US" b="1" dirty="0" smtClean="0">
              <a:solidFill>
                <a:srgbClr val="FF0000"/>
              </a:solidFill>
            </a:rPr>
            <a:t>出工作人员</a:t>
          </a:r>
          <a:endParaRPr lang="zh-CN" altLang="en-US" b="1" dirty="0">
            <a:solidFill>
              <a:srgbClr val="FF0000"/>
            </a:solidFill>
          </a:endParaRPr>
        </a:p>
      </dgm:t>
    </dgm:pt>
    <dgm:pt modelId="{2D263C1D-2113-4A74-B909-2EBF9E2E6ACF}" cxnId="{6A374862-F1B4-4F38-A36F-DEA376F7FD33}" type="parTrans">
      <dgm:prSet/>
      <dgm:spPr/>
      <dgm:t>
        <a:bodyPr/>
        <a:lstStyle/>
        <a:p>
          <a:endParaRPr lang="zh-CN" altLang="en-US"/>
        </a:p>
      </dgm:t>
    </dgm:pt>
    <dgm:pt modelId="{4C4A745F-67C8-466E-BB22-46942AF629CF}" cxnId="{6A374862-F1B4-4F38-A36F-DEA376F7FD33}" type="sibTrans">
      <dgm:prSet/>
      <dgm:spPr/>
      <dgm:t>
        <a:bodyPr/>
        <a:lstStyle/>
        <a:p>
          <a:endParaRPr lang="zh-CN" altLang="en-US"/>
        </a:p>
      </dgm:t>
    </dgm:pt>
    <dgm:pt modelId="{C43E29B4-BA78-4FC7-BA09-501228BE903E}">
      <dgm:prSet phldrT="[文本]"/>
      <dgm:spPr/>
      <dgm:t>
        <a:bodyPr/>
        <a:lstStyle/>
        <a:p>
          <a:r>
            <a:rPr lang="zh-CN" altLang="en-US" b="1" dirty="0" smtClean="0">
              <a:solidFill>
                <a:srgbClr val="007E8B"/>
              </a:solidFill>
            </a:rPr>
            <a:t>工作人员做好个人防护</a:t>
          </a:r>
          <a:endParaRPr lang="zh-CN" altLang="en-US" b="1" dirty="0">
            <a:solidFill>
              <a:srgbClr val="007E8B"/>
            </a:solidFill>
          </a:endParaRPr>
        </a:p>
      </dgm:t>
    </dgm:pt>
    <dgm:pt modelId="{DDB5C60D-12FD-43FE-9ABD-B6D2F8DD8CCD}" cxnId="{25E53123-E263-4196-BC78-EED7D673E0DD}" type="parTrans">
      <dgm:prSet/>
      <dgm:spPr/>
      <dgm:t>
        <a:bodyPr/>
        <a:lstStyle/>
        <a:p>
          <a:endParaRPr lang="zh-CN" altLang="en-US"/>
        </a:p>
      </dgm:t>
    </dgm:pt>
    <dgm:pt modelId="{519A44A7-F548-4539-B860-5F5B1C705A55}" cxnId="{25E53123-E263-4196-BC78-EED7D673E0DD}" type="sibTrans">
      <dgm:prSet/>
      <dgm:spPr/>
      <dgm:t>
        <a:bodyPr/>
        <a:lstStyle/>
        <a:p>
          <a:endParaRPr lang="zh-CN" altLang="en-US"/>
        </a:p>
      </dgm:t>
    </dgm:pt>
    <dgm:pt modelId="{A56CB466-9CEC-4DF0-9978-62EF804E74F7}">
      <dgm:prSet phldrT="[文本]"/>
      <dgm:spPr/>
      <dgm:t>
        <a:bodyPr/>
        <a:lstStyle/>
        <a:p>
          <a:r>
            <a:rPr lang="zh-CN" altLang="en-US" b="1" dirty="0" smtClean="0">
              <a:solidFill>
                <a:srgbClr val="FFFF00"/>
              </a:solidFill>
            </a:rPr>
            <a:t>每天进行常规消毒处理</a:t>
          </a:r>
          <a:endParaRPr lang="zh-CN" altLang="en-US" b="1" dirty="0">
            <a:solidFill>
              <a:srgbClr val="FFFF00"/>
            </a:solidFill>
          </a:endParaRPr>
        </a:p>
      </dgm:t>
    </dgm:pt>
    <dgm:pt modelId="{A08EC088-3BF2-45FA-8E6D-7385D176ADBB}" cxnId="{D3CDD29B-C983-4130-8B40-02653E531FBC}" type="parTrans">
      <dgm:prSet/>
      <dgm:spPr/>
      <dgm:t>
        <a:bodyPr/>
        <a:lstStyle/>
        <a:p>
          <a:endParaRPr lang="zh-CN" altLang="en-US"/>
        </a:p>
      </dgm:t>
    </dgm:pt>
    <dgm:pt modelId="{5BBC7EBA-0D84-4F46-9BFD-48AA466C97C1}" cxnId="{D3CDD29B-C983-4130-8B40-02653E531FBC}" type="sibTrans">
      <dgm:prSet/>
      <dgm:spPr/>
      <dgm:t>
        <a:bodyPr/>
        <a:lstStyle/>
        <a:p>
          <a:endParaRPr lang="zh-CN" altLang="en-US"/>
        </a:p>
      </dgm:t>
    </dgm:pt>
    <dgm:pt modelId="{25F81A72-CEF8-47E9-852D-6F0A5D88D86C}" type="pres">
      <dgm:prSet presAssocID="{AB7B5D90-C8A9-4EB6-88FE-515C99F9765D}" presName="linear" presStyleCnt="0">
        <dgm:presLayoutVars>
          <dgm:dir/>
          <dgm:animLvl val="lvl"/>
          <dgm:resizeHandles val="exact"/>
        </dgm:presLayoutVars>
      </dgm:prSet>
      <dgm:spPr/>
      <dgm:t>
        <a:bodyPr/>
        <a:lstStyle/>
        <a:p>
          <a:endParaRPr lang="zh-CN" altLang="en-US"/>
        </a:p>
      </dgm:t>
    </dgm:pt>
    <dgm:pt modelId="{716D3BB1-085E-4146-A405-898F093AAF87}" type="pres">
      <dgm:prSet presAssocID="{147D822A-817B-4A50-8F6D-248D65DCF2C2}" presName="parentLin" presStyleCnt="0"/>
      <dgm:spPr/>
    </dgm:pt>
    <dgm:pt modelId="{4BB35C52-875E-4622-A04D-1EACF9F186CA}" type="pres">
      <dgm:prSet presAssocID="{147D822A-817B-4A50-8F6D-248D65DCF2C2}" presName="parentLeftMargin" presStyleLbl="node1" presStyleIdx="0" presStyleCnt="4"/>
      <dgm:spPr/>
      <dgm:t>
        <a:bodyPr/>
        <a:lstStyle/>
        <a:p>
          <a:endParaRPr lang="zh-CN" altLang="en-US"/>
        </a:p>
      </dgm:t>
    </dgm:pt>
    <dgm:pt modelId="{36ED0793-16FD-4367-B83C-C782BC7E780D}" type="pres">
      <dgm:prSet presAssocID="{147D822A-817B-4A50-8F6D-248D65DCF2C2}" presName="parentText" presStyleLbl="node1" presStyleIdx="0" presStyleCnt="4" custScaleX="140306">
        <dgm:presLayoutVars>
          <dgm:chMax val="0"/>
          <dgm:bulletEnabled val="1"/>
        </dgm:presLayoutVars>
      </dgm:prSet>
      <dgm:spPr/>
      <dgm:t>
        <a:bodyPr/>
        <a:lstStyle/>
        <a:p>
          <a:endParaRPr lang="zh-CN" altLang="en-US"/>
        </a:p>
      </dgm:t>
    </dgm:pt>
    <dgm:pt modelId="{0EAE085F-95B1-4E59-A99F-AD32BE0158F6}" type="pres">
      <dgm:prSet presAssocID="{147D822A-817B-4A50-8F6D-248D65DCF2C2}" presName="negativeSpace" presStyleCnt="0"/>
      <dgm:spPr/>
    </dgm:pt>
    <dgm:pt modelId="{0C96A786-D75C-49C0-8DD4-A4B4F0A81E52}" type="pres">
      <dgm:prSet presAssocID="{147D822A-817B-4A50-8F6D-248D65DCF2C2}" presName="childText" presStyleLbl="conFgAcc1" presStyleIdx="0" presStyleCnt="4">
        <dgm:presLayoutVars>
          <dgm:bulletEnabled val="1"/>
        </dgm:presLayoutVars>
      </dgm:prSet>
      <dgm:spPr/>
    </dgm:pt>
    <dgm:pt modelId="{C7D931A7-B802-400A-B7D6-37566A71C9C1}" type="pres">
      <dgm:prSet presAssocID="{5306819F-D560-4683-A60A-32DF591AF2D5}" presName="spaceBetweenRectangles" presStyleCnt="0"/>
      <dgm:spPr/>
    </dgm:pt>
    <dgm:pt modelId="{DE49CF85-6401-40B8-81B0-150A6EBB006D}" type="pres">
      <dgm:prSet presAssocID="{954E3320-F008-4527-B7EB-151478C8C1CB}" presName="parentLin" presStyleCnt="0"/>
      <dgm:spPr/>
    </dgm:pt>
    <dgm:pt modelId="{F4EDE545-AD4B-417F-8B09-CF283B12A25A}" type="pres">
      <dgm:prSet presAssocID="{954E3320-F008-4527-B7EB-151478C8C1CB}" presName="parentLeftMargin" presStyleLbl="node1" presStyleIdx="0" presStyleCnt="4"/>
      <dgm:spPr/>
      <dgm:t>
        <a:bodyPr/>
        <a:lstStyle/>
        <a:p>
          <a:endParaRPr lang="zh-CN" altLang="en-US"/>
        </a:p>
      </dgm:t>
    </dgm:pt>
    <dgm:pt modelId="{76332130-2CAF-4B81-BEB2-B622E92770D8}" type="pres">
      <dgm:prSet presAssocID="{954E3320-F008-4527-B7EB-151478C8C1CB}" presName="parentText" presStyleLbl="node1" presStyleIdx="1" presStyleCnt="4" custScaleX="142857">
        <dgm:presLayoutVars>
          <dgm:chMax val="0"/>
          <dgm:bulletEnabled val="1"/>
        </dgm:presLayoutVars>
      </dgm:prSet>
      <dgm:spPr/>
      <dgm:t>
        <a:bodyPr/>
        <a:lstStyle/>
        <a:p>
          <a:endParaRPr lang="zh-CN" altLang="en-US"/>
        </a:p>
      </dgm:t>
    </dgm:pt>
    <dgm:pt modelId="{C366A17B-BBF9-4638-B3DD-5E8C33B434EC}" type="pres">
      <dgm:prSet presAssocID="{954E3320-F008-4527-B7EB-151478C8C1CB}" presName="negativeSpace" presStyleCnt="0"/>
      <dgm:spPr/>
    </dgm:pt>
    <dgm:pt modelId="{AC17C224-657B-48A9-AE6F-5C022656CB58}" type="pres">
      <dgm:prSet presAssocID="{954E3320-F008-4527-B7EB-151478C8C1CB}" presName="childText" presStyleLbl="conFgAcc1" presStyleIdx="1" presStyleCnt="4">
        <dgm:presLayoutVars>
          <dgm:bulletEnabled val="1"/>
        </dgm:presLayoutVars>
      </dgm:prSet>
      <dgm:spPr/>
    </dgm:pt>
    <dgm:pt modelId="{AB58CED5-3E15-4E40-85D7-18705E223681}" type="pres">
      <dgm:prSet presAssocID="{4C4A745F-67C8-466E-BB22-46942AF629CF}" presName="spaceBetweenRectangles" presStyleCnt="0"/>
      <dgm:spPr/>
    </dgm:pt>
    <dgm:pt modelId="{2F1D2FF5-C846-479A-8A54-8D793CCAC50D}" type="pres">
      <dgm:prSet presAssocID="{C43E29B4-BA78-4FC7-BA09-501228BE903E}" presName="parentLin" presStyleCnt="0"/>
      <dgm:spPr/>
    </dgm:pt>
    <dgm:pt modelId="{7453C779-F804-4F80-B8D6-C50BD2EED30D}" type="pres">
      <dgm:prSet presAssocID="{C43E29B4-BA78-4FC7-BA09-501228BE903E}" presName="parentLeftMargin" presStyleLbl="node1" presStyleIdx="1" presStyleCnt="4"/>
      <dgm:spPr/>
      <dgm:t>
        <a:bodyPr/>
        <a:lstStyle/>
        <a:p>
          <a:endParaRPr lang="zh-CN" altLang="en-US"/>
        </a:p>
      </dgm:t>
    </dgm:pt>
    <dgm:pt modelId="{377C4198-D5F7-4474-ACE0-8C79A39659EE}" type="pres">
      <dgm:prSet presAssocID="{C43E29B4-BA78-4FC7-BA09-501228BE903E}" presName="parentText" presStyleLbl="node1" presStyleIdx="2" presStyleCnt="4" custScaleX="137245">
        <dgm:presLayoutVars>
          <dgm:chMax val="0"/>
          <dgm:bulletEnabled val="1"/>
        </dgm:presLayoutVars>
      </dgm:prSet>
      <dgm:spPr/>
      <dgm:t>
        <a:bodyPr/>
        <a:lstStyle/>
        <a:p>
          <a:endParaRPr lang="zh-CN" altLang="en-US"/>
        </a:p>
      </dgm:t>
    </dgm:pt>
    <dgm:pt modelId="{99A13AF7-2FB0-4617-9070-A259DB88820E}" type="pres">
      <dgm:prSet presAssocID="{C43E29B4-BA78-4FC7-BA09-501228BE903E}" presName="negativeSpace" presStyleCnt="0"/>
      <dgm:spPr/>
    </dgm:pt>
    <dgm:pt modelId="{0E217A39-BBC6-4767-A9B6-95D2F6A043C5}" type="pres">
      <dgm:prSet presAssocID="{C43E29B4-BA78-4FC7-BA09-501228BE903E}" presName="childText" presStyleLbl="conFgAcc1" presStyleIdx="2" presStyleCnt="4">
        <dgm:presLayoutVars>
          <dgm:bulletEnabled val="1"/>
        </dgm:presLayoutVars>
      </dgm:prSet>
      <dgm:spPr/>
    </dgm:pt>
    <dgm:pt modelId="{763CFE77-EC38-40D5-9A26-4A7BC71504CA}" type="pres">
      <dgm:prSet presAssocID="{519A44A7-F548-4539-B860-5F5B1C705A55}" presName="spaceBetweenRectangles" presStyleCnt="0"/>
      <dgm:spPr/>
    </dgm:pt>
    <dgm:pt modelId="{C6D13C90-E899-4814-8469-796550D0C383}" type="pres">
      <dgm:prSet presAssocID="{A56CB466-9CEC-4DF0-9978-62EF804E74F7}" presName="parentLin" presStyleCnt="0"/>
      <dgm:spPr/>
    </dgm:pt>
    <dgm:pt modelId="{1D2C6423-24B4-484F-91D2-94F262A53CAD}" type="pres">
      <dgm:prSet presAssocID="{A56CB466-9CEC-4DF0-9978-62EF804E74F7}" presName="parentLeftMargin" presStyleLbl="node1" presStyleIdx="2" presStyleCnt="4"/>
      <dgm:spPr/>
      <dgm:t>
        <a:bodyPr/>
        <a:lstStyle/>
        <a:p>
          <a:endParaRPr lang="zh-CN" altLang="en-US"/>
        </a:p>
      </dgm:t>
    </dgm:pt>
    <dgm:pt modelId="{D7502F17-731F-417E-AB85-0EFE5E0314E1}" type="pres">
      <dgm:prSet presAssocID="{A56CB466-9CEC-4DF0-9978-62EF804E74F7}" presName="parentText" presStyleLbl="node1" presStyleIdx="3" presStyleCnt="4" custScaleX="135714">
        <dgm:presLayoutVars>
          <dgm:chMax val="0"/>
          <dgm:bulletEnabled val="1"/>
        </dgm:presLayoutVars>
      </dgm:prSet>
      <dgm:spPr/>
      <dgm:t>
        <a:bodyPr/>
        <a:lstStyle/>
        <a:p>
          <a:endParaRPr lang="zh-CN" altLang="en-US"/>
        </a:p>
      </dgm:t>
    </dgm:pt>
    <dgm:pt modelId="{697B5963-FDF4-4345-8491-4035F0C58ECE}" type="pres">
      <dgm:prSet presAssocID="{A56CB466-9CEC-4DF0-9978-62EF804E74F7}" presName="negativeSpace" presStyleCnt="0"/>
      <dgm:spPr/>
    </dgm:pt>
    <dgm:pt modelId="{36AB6D21-27A4-4094-8968-7690D4F4D4CF}" type="pres">
      <dgm:prSet presAssocID="{A56CB466-9CEC-4DF0-9978-62EF804E74F7}" presName="childText" presStyleLbl="conFgAcc1" presStyleIdx="3" presStyleCnt="4">
        <dgm:presLayoutVars>
          <dgm:bulletEnabled val="1"/>
        </dgm:presLayoutVars>
      </dgm:prSet>
      <dgm:spPr/>
    </dgm:pt>
  </dgm:ptLst>
  <dgm:cxnLst>
    <dgm:cxn modelId="{E17B1BEB-FD64-4051-A241-141E7838FA40}" type="presOf" srcId="{147D822A-817B-4A50-8F6D-248D65DCF2C2}" destId="{4BB35C52-875E-4622-A04D-1EACF9F186CA}" srcOrd="0" destOrd="0" presId="urn:microsoft.com/office/officeart/2005/8/layout/list1"/>
    <dgm:cxn modelId="{994D2C9F-0F03-4895-BA34-439418152220}" type="presOf" srcId="{147D822A-817B-4A50-8F6D-248D65DCF2C2}" destId="{36ED0793-16FD-4367-B83C-C782BC7E780D}" srcOrd="1" destOrd="0" presId="urn:microsoft.com/office/officeart/2005/8/layout/list1"/>
    <dgm:cxn modelId="{CEB5F661-37E4-43DC-BB8F-21CB9FA44FE5}" type="presOf" srcId="{954E3320-F008-4527-B7EB-151478C8C1CB}" destId="{F4EDE545-AD4B-417F-8B09-CF283B12A25A}" srcOrd="0" destOrd="0" presId="urn:microsoft.com/office/officeart/2005/8/layout/list1"/>
    <dgm:cxn modelId="{D3CDD29B-C983-4130-8B40-02653E531FBC}" srcId="{AB7B5D90-C8A9-4EB6-88FE-515C99F9765D}" destId="{A56CB466-9CEC-4DF0-9978-62EF804E74F7}" srcOrd="3" destOrd="0" parTransId="{A08EC088-3BF2-45FA-8E6D-7385D176ADBB}" sibTransId="{5BBC7EBA-0D84-4F46-9BFD-48AA466C97C1}"/>
    <dgm:cxn modelId="{6A374862-F1B4-4F38-A36F-DEA376F7FD33}" srcId="{AB7B5D90-C8A9-4EB6-88FE-515C99F9765D}" destId="{954E3320-F008-4527-B7EB-151478C8C1CB}" srcOrd="1" destOrd="0" parTransId="{2D263C1D-2113-4A74-B909-2EBF9E2E6ACF}" sibTransId="{4C4A745F-67C8-466E-BB22-46942AF629CF}"/>
    <dgm:cxn modelId="{3235E124-DFE5-4398-B7FF-5173A3B623B0}" type="presOf" srcId="{954E3320-F008-4527-B7EB-151478C8C1CB}" destId="{76332130-2CAF-4B81-BEB2-B622E92770D8}" srcOrd="1" destOrd="0" presId="urn:microsoft.com/office/officeart/2005/8/layout/list1"/>
    <dgm:cxn modelId="{EA99DDD5-B353-44E1-A8BB-503039D0ED20}" type="presOf" srcId="{A56CB466-9CEC-4DF0-9978-62EF804E74F7}" destId="{D7502F17-731F-417E-AB85-0EFE5E0314E1}" srcOrd="1" destOrd="0" presId="urn:microsoft.com/office/officeart/2005/8/layout/list1"/>
    <dgm:cxn modelId="{65833785-4A81-4044-8BC2-6C04067B58C6}" type="presOf" srcId="{C43E29B4-BA78-4FC7-BA09-501228BE903E}" destId="{377C4198-D5F7-4474-ACE0-8C79A39659EE}" srcOrd="1" destOrd="0" presId="urn:microsoft.com/office/officeart/2005/8/layout/list1"/>
    <dgm:cxn modelId="{5952116F-AD00-4161-905E-3888E43E5798}" type="presOf" srcId="{C43E29B4-BA78-4FC7-BA09-501228BE903E}" destId="{7453C779-F804-4F80-B8D6-C50BD2EED30D}" srcOrd="0" destOrd="0" presId="urn:microsoft.com/office/officeart/2005/8/layout/list1"/>
    <dgm:cxn modelId="{6BB3ED69-CA35-4C63-A261-5B24002E6CB7}" srcId="{AB7B5D90-C8A9-4EB6-88FE-515C99F9765D}" destId="{147D822A-817B-4A50-8F6D-248D65DCF2C2}" srcOrd="0" destOrd="0" parTransId="{9AC9F7C1-5F39-47BA-B8AA-8454916A0AF9}" sibTransId="{5306819F-D560-4683-A60A-32DF591AF2D5}"/>
    <dgm:cxn modelId="{E601A467-2B2A-4F23-88D7-804828431133}" type="presOf" srcId="{A56CB466-9CEC-4DF0-9978-62EF804E74F7}" destId="{1D2C6423-24B4-484F-91D2-94F262A53CAD}" srcOrd="0" destOrd="0" presId="urn:microsoft.com/office/officeart/2005/8/layout/list1"/>
    <dgm:cxn modelId="{25E53123-E263-4196-BC78-EED7D673E0DD}" srcId="{AB7B5D90-C8A9-4EB6-88FE-515C99F9765D}" destId="{C43E29B4-BA78-4FC7-BA09-501228BE903E}" srcOrd="2" destOrd="0" parTransId="{DDB5C60D-12FD-43FE-9ABD-B6D2F8DD8CCD}" sibTransId="{519A44A7-F548-4539-B860-5F5B1C705A55}"/>
    <dgm:cxn modelId="{9DA167EB-14F2-4A11-BE3B-910BF6F2112C}" type="presOf" srcId="{AB7B5D90-C8A9-4EB6-88FE-515C99F9765D}" destId="{25F81A72-CEF8-47E9-852D-6F0A5D88D86C}" srcOrd="0" destOrd="0" presId="urn:microsoft.com/office/officeart/2005/8/layout/list1"/>
    <dgm:cxn modelId="{F0366AE6-71C5-4D9E-9EAC-FABB2B81B730}" type="presParOf" srcId="{25F81A72-CEF8-47E9-852D-6F0A5D88D86C}" destId="{716D3BB1-085E-4146-A405-898F093AAF87}" srcOrd="0" destOrd="0" presId="urn:microsoft.com/office/officeart/2005/8/layout/list1"/>
    <dgm:cxn modelId="{B6C9A157-A640-433A-AE56-FFD937386D8A}" type="presParOf" srcId="{716D3BB1-085E-4146-A405-898F093AAF87}" destId="{4BB35C52-875E-4622-A04D-1EACF9F186CA}" srcOrd="0" destOrd="0" presId="urn:microsoft.com/office/officeart/2005/8/layout/list1"/>
    <dgm:cxn modelId="{B42005D0-3B81-46C9-AFD2-DFF30FFEF921}" type="presParOf" srcId="{716D3BB1-085E-4146-A405-898F093AAF87}" destId="{36ED0793-16FD-4367-B83C-C782BC7E780D}" srcOrd="1" destOrd="0" presId="urn:microsoft.com/office/officeart/2005/8/layout/list1"/>
    <dgm:cxn modelId="{D0F14C77-383D-4DFD-8B2B-B2A84E7EF16C}" type="presParOf" srcId="{25F81A72-CEF8-47E9-852D-6F0A5D88D86C}" destId="{0EAE085F-95B1-4E59-A99F-AD32BE0158F6}" srcOrd="1" destOrd="0" presId="urn:microsoft.com/office/officeart/2005/8/layout/list1"/>
    <dgm:cxn modelId="{5A20147F-022C-4AED-8BC7-94D4E719362B}" type="presParOf" srcId="{25F81A72-CEF8-47E9-852D-6F0A5D88D86C}" destId="{0C96A786-D75C-49C0-8DD4-A4B4F0A81E52}" srcOrd="2" destOrd="0" presId="urn:microsoft.com/office/officeart/2005/8/layout/list1"/>
    <dgm:cxn modelId="{4E5261EB-FB33-40BE-A7F4-0F0B56F37B91}" type="presParOf" srcId="{25F81A72-CEF8-47E9-852D-6F0A5D88D86C}" destId="{C7D931A7-B802-400A-B7D6-37566A71C9C1}" srcOrd="3" destOrd="0" presId="urn:microsoft.com/office/officeart/2005/8/layout/list1"/>
    <dgm:cxn modelId="{4696B7A0-E809-49B6-A942-816786CB6D89}" type="presParOf" srcId="{25F81A72-CEF8-47E9-852D-6F0A5D88D86C}" destId="{DE49CF85-6401-40B8-81B0-150A6EBB006D}" srcOrd="4" destOrd="0" presId="urn:microsoft.com/office/officeart/2005/8/layout/list1"/>
    <dgm:cxn modelId="{92D3606F-95A8-4AE0-BE8E-290E6FDBF010}" type="presParOf" srcId="{DE49CF85-6401-40B8-81B0-150A6EBB006D}" destId="{F4EDE545-AD4B-417F-8B09-CF283B12A25A}" srcOrd="0" destOrd="0" presId="urn:microsoft.com/office/officeart/2005/8/layout/list1"/>
    <dgm:cxn modelId="{2663D521-2FE7-494F-8A0E-672F29990CF9}" type="presParOf" srcId="{DE49CF85-6401-40B8-81B0-150A6EBB006D}" destId="{76332130-2CAF-4B81-BEB2-B622E92770D8}" srcOrd="1" destOrd="0" presId="urn:microsoft.com/office/officeart/2005/8/layout/list1"/>
    <dgm:cxn modelId="{23D66FB8-3E40-4BF9-B91E-50F4E19D9227}" type="presParOf" srcId="{25F81A72-CEF8-47E9-852D-6F0A5D88D86C}" destId="{C366A17B-BBF9-4638-B3DD-5E8C33B434EC}" srcOrd="5" destOrd="0" presId="urn:microsoft.com/office/officeart/2005/8/layout/list1"/>
    <dgm:cxn modelId="{57DDC4EE-57D7-4B36-95B1-0DE1718AF2CE}" type="presParOf" srcId="{25F81A72-CEF8-47E9-852D-6F0A5D88D86C}" destId="{AC17C224-657B-48A9-AE6F-5C022656CB58}" srcOrd="6" destOrd="0" presId="urn:microsoft.com/office/officeart/2005/8/layout/list1"/>
    <dgm:cxn modelId="{94C6A306-BD95-44B9-B085-F3B3AC460F00}" type="presParOf" srcId="{25F81A72-CEF8-47E9-852D-6F0A5D88D86C}" destId="{AB58CED5-3E15-4E40-85D7-18705E223681}" srcOrd="7" destOrd="0" presId="urn:microsoft.com/office/officeart/2005/8/layout/list1"/>
    <dgm:cxn modelId="{309B1EC6-A93C-4DC9-B469-95AEE94B7215}" type="presParOf" srcId="{25F81A72-CEF8-47E9-852D-6F0A5D88D86C}" destId="{2F1D2FF5-C846-479A-8A54-8D793CCAC50D}" srcOrd="8" destOrd="0" presId="urn:microsoft.com/office/officeart/2005/8/layout/list1"/>
    <dgm:cxn modelId="{B1FEC77F-5B4D-4394-BDA7-B1E3E3854F9F}" type="presParOf" srcId="{2F1D2FF5-C846-479A-8A54-8D793CCAC50D}" destId="{7453C779-F804-4F80-B8D6-C50BD2EED30D}" srcOrd="0" destOrd="0" presId="urn:microsoft.com/office/officeart/2005/8/layout/list1"/>
    <dgm:cxn modelId="{50C3D88D-7F7A-494C-A866-AE51E509D763}" type="presParOf" srcId="{2F1D2FF5-C846-479A-8A54-8D793CCAC50D}" destId="{377C4198-D5F7-4474-ACE0-8C79A39659EE}" srcOrd="1" destOrd="0" presId="urn:microsoft.com/office/officeart/2005/8/layout/list1"/>
    <dgm:cxn modelId="{DD9A4497-4D7B-4F41-8C8F-1BB5D66D92CD}" type="presParOf" srcId="{25F81A72-CEF8-47E9-852D-6F0A5D88D86C}" destId="{99A13AF7-2FB0-4617-9070-A259DB88820E}" srcOrd="9" destOrd="0" presId="urn:microsoft.com/office/officeart/2005/8/layout/list1"/>
    <dgm:cxn modelId="{0870A143-A1FB-4755-858E-3AA5D463B8D2}" type="presParOf" srcId="{25F81A72-CEF8-47E9-852D-6F0A5D88D86C}" destId="{0E217A39-BBC6-4767-A9B6-95D2F6A043C5}" srcOrd="10" destOrd="0" presId="urn:microsoft.com/office/officeart/2005/8/layout/list1"/>
    <dgm:cxn modelId="{89A76701-32EB-428A-8279-70B44D697A99}" type="presParOf" srcId="{25F81A72-CEF8-47E9-852D-6F0A5D88D86C}" destId="{763CFE77-EC38-40D5-9A26-4A7BC71504CA}" srcOrd="11" destOrd="0" presId="urn:microsoft.com/office/officeart/2005/8/layout/list1"/>
    <dgm:cxn modelId="{8FFDB034-B718-4FC7-8748-57B540A40D1C}" type="presParOf" srcId="{25F81A72-CEF8-47E9-852D-6F0A5D88D86C}" destId="{C6D13C90-E899-4814-8469-796550D0C383}" srcOrd="12" destOrd="0" presId="urn:microsoft.com/office/officeart/2005/8/layout/list1"/>
    <dgm:cxn modelId="{54DD007B-0F38-4F6D-88CB-B01A3F16F1E9}" type="presParOf" srcId="{C6D13C90-E899-4814-8469-796550D0C383}" destId="{1D2C6423-24B4-484F-91D2-94F262A53CAD}" srcOrd="0" destOrd="0" presId="urn:microsoft.com/office/officeart/2005/8/layout/list1"/>
    <dgm:cxn modelId="{EB1351C6-56A7-49C7-87ED-53EC6D706E1D}" type="presParOf" srcId="{C6D13C90-E899-4814-8469-796550D0C383}" destId="{D7502F17-731F-417E-AB85-0EFE5E0314E1}" srcOrd="1" destOrd="0" presId="urn:microsoft.com/office/officeart/2005/8/layout/list1"/>
    <dgm:cxn modelId="{EF536F55-B7F8-4F90-9E72-3DAAA61C9E34}" type="presParOf" srcId="{25F81A72-CEF8-47E9-852D-6F0A5D88D86C}" destId="{697B5963-FDF4-4345-8491-4035F0C58ECE}" srcOrd="13" destOrd="0" presId="urn:microsoft.com/office/officeart/2005/8/layout/list1"/>
    <dgm:cxn modelId="{6BD6E1BD-EEED-4A64-A515-99A7AB3E14A0}" type="presParOf" srcId="{25F81A72-CEF8-47E9-852D-6F0A5D88D86C}" destId="{36AB6D21-27A4-4094-8968-7690D4F4D4C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C2F22-0CAF-4E8A-853F-2A38B5F79326}"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zh-CN" altLang="en-US"/>
        </a:p>
      </dgm:t>
    </dgm:pt>
    <dgm:pt modelId="{E44170A5-E1EA-4F34-B466-E406476554EB}">
      <dgm:prSet phldrT="[文本]" custT="1"/>
      <dgm:spPr/>
      <dgm:t>
        <a:bodyPr/>
        <a:lstStyle/>
        <a:p>
          <a:r>
            <a:rPr lang="zh-CN" altLang="en-US" sz="2000" b="1" dirty="0" smtClean="0">
              <a:solidFill>
                <a:srgbClr val="7030A0"/>
              </a:solidFill>
              <a:latin typeface="+mn-lt"/>
            </a:rPr>
            <a:t>如确定为疑似、确诊病例及无症状感染者，应在</a:t>
          </a:r>
          <a:r>
            <a:rPr lang="en-US" altLang="zh-CN" sz="2000" b="1" dirty="0" smtClean="0">
              <a:solidFill>
                <a:srgbClr val="7030A0"/>
              </a:solidFill>
              <a:latin typeface="+mn-lt"/>
            </a:rPr>
            <a:t>2</a:t>
          </a:r>
          <a:r>
            <a:rPr lang="zh-CN" altLang="en-US" sz="2000" b="1" dirty="0" smtClean="0">
              <a:solidFill>
                <a:srgbClr val="7030A0"/>
              </a:solidFill>
              <a:latin typeface="+mn-lt"/>
            </a:rPr>
            <a:t>小时</a:t>
          </a:r>
          <a:r>
            <a:rPr lang="zh-CN" altLang="en-US" sz="2000" b="1" dirty="0" smtClean="0">
              <a:solidFill>
                <a:srgbClr val="7030A0"/>
              </a:solidFill>
              <a:latin typeface="+mn-lt"/>
            </a:rPr>
            <a:t>内报告</a:t>
          </a:r>
          <a:endParaRPr lang="zh-CN" altLang="en-US" sz="2000" b="1" dirty="0">
            <a:solidFill>
              <a:srgbClr val="7030A0"/>
            </a:solidFill>
            <a:latin typeface="+mn-lt"/>
          </a:endParaRPr>
        </a:p>
      </dgm:t>
    </dgm:pt>
    <dgm:pt modelId="{3A4399ED-4723-4316-BE39-1B3EED1E66BC}" cxnId="{40D324BD-E643-476C-BBB9-327797CCCA6F}" type="parTrans">
      <dgm:prSet/>
      <dgm:spPr/>
      <dgm:t>
        <a:bodyPr/>
        <a:lstStyle/>
        <a:p>
          <a:endParaRPr lang="zh-CN" altLang="en-US"/>
        </a:p>
      </dgm:t>
    </dgm:pt>
    <dgm:pt modelId="{3BE6A831-DDCA-4B75-9E2B-41FA577CE998}" cxnId="{40D324BD-E643-476C-BBB9-327797CCCA6F}" type="sibTrans">
      <dgm:prSet/>
      <dgm:spPr/>
      <dgm:t>
        <a:bodyPr/>
        <a:lstStyle/>
        <a:p>
          <a:endParaRPr lang="zh-CN" altLang="en-US"/>
        </a:p>
      </dgm:t>
    </dgm:pt>
    <dgm:pt modelId="{C884260F-F350-4017-9C73-7D1546164EC2}">
      <dgm:prSet phldrT="[文本]"/>
      <dgm:spPr/>
      <dgm:t>
        <a:bodyPr/>
        <a:lstStyle/>
        <a:p>
          <a:r>
            <a:rPr lang="zh-CN" altLang="en-US" b="1" dirty="0" smtClean="0">
              <a:solidFill>
                <a:schemeClr val="tx1"/>
              </a:solidFill>
            </a:rPr>
            <a:t>疾病</a:t>
          </a:r>
          <a:r>
            <a:rPr lang="zh-CN" altLang="en-US" b="1" dirty="0" smtClean="0">
              <a:solidFill>
                <a:schemeClr val="tx1"/>
              </a:solidFill>
            </a:rPr>
            <a:t>预防</a:t>
          </a:r>
          <a:r>
            <a:rPr lang="zh-CN" altLang="en-US" b="1" dirty="0" smtClean="0">
              <a:solidFill>
                <a:schemeClr val="tx1"/>
              </a:solidFill>
            </a:rPr>
            <a:t>控制机构和教育主管部门</a:t>
          </a:r>
          <a:endParaRPr lang="zh-CN" altLang="en-US" b="1" dirty="0">
            <a:solidFill>
              <a:schemeClr val="tx1"/>
            </a:solidFill>
          </a:endParaRPr>
        </a:p>
      </dgm:t>
    </dgm:pt>
    <dgm:pt modelId="{CCD98015-3A46-4E46-95CE-59A2E3C807B7}" cxnId="{079C2BEB-B4E0-40D0-92CA-F7F028CD59F4}" type="parTrans">
      <dgm:prSet/>
      <dgm:spPr/>
      <dgm:t>
        <a:bodyPr/>
        <a:lstStyle/>
        <a:p>
          <a:endParaRPr lang="zh-CN" altLang="en-US"/>
        </a:p>
      </dgm:t>
    </dgm:pt>
    <dgm:pt modelId="{6FFE992E-08C1-4DFD-8525-3B6D4B836B52}" cxnId="{079C2BEB-B4E0-40D0-92CA-F7F028CD59F4}" type="sibTrans">
      <dgm:prSet/>
      <dgm:spPr/>
      <dgm:t>
        <a:bodyPr/>
        <a:lstStyle/>
        <a:p>
          <a:endParaRPr lang="zh-CN" altLang="en-US"/>
        </a:p>
      </dgm:t>
    </dgm:pt>
    <dgm:pt modelId="{66DBC4F2-9051-4197-AFE1-3829F2F9544B}">
      <dgm:prSet phldrT="[文本]" custT="1"/>
      <dgm:spPr/>
      <dgm:t>
        <a:bodyPr/>
        <a:lstStyle/>
        <a:p>
          <a:r>
            <a:rPr lang="zh-CN" altLang="en-US" sz="2400" b="1" dirty="0" smtClean="0">
              <a:solidFill>
                <a:schemeClr val="bg1"/>
              </a:solidFill>
            </a:rPr>
            <a:t>配合开展流调、采样、筛查、消毒等</a:t>
          </a:r>
          <a:endParaRPr lang="zh-CN" altLang="en-US" sz="2400" b="1" dirty="0">
            <a:solidFill>
              <a:schemeClr val="bg1"/>
            </a:solidFill>
          </a:endParaRPr>
        </a:p>
      </dgm:t>
    </dgm:pt>
    <dgm:pt modelId="{AE47AAB9-D72C-41F7-AF01-0FC8A8F1B70F}" cxnId="{EE1D0DC5-22FE-43C4-81FD-C5D53326E457}" type="parTrans">
      <dgm:prSet/>
      <dgm:spPr/>
      <dgm:t>
        <a:bodyPr/>
        <a:lstStyle/>
        <a:p>
          <a:endParaRPr lang="zh-CN" altLang="en-US"/>
        </a:p>
      </dgm:t>
    </dgm:pt>
    <dgm:pt modelId="{5F0413FA-8D18-4AE6-8542-8F47AC140CF2}" cxnId="{EE1D0DC5-22FE-43C4-81FD-C5D53326E457}" type="sibTrans">
      <dgm:prSet/>
      <dgm:spPr/>
      <dgm:t>
        <a:bodyPr/>
        <a:lstStyle/>
        <a:p>
          <a:endParaRPr lang="zh-CN" altLang="en-US"/>
        </a:p>
      </dgm:t>
    </dgm:pt>
    <dgm:pt modelId="{D70A8FC7-0CB2-4402-815C-3085A465305C}">
      <dgm:prSet phldrT="[文本]" custT="1"/>
      <dgm:spPr/>
      <dgm:t>
        <a:bodyPr/>
        <a:lstStyle/>
        <a:p>
          <a:r>
            <a:rPr lang="zh-CN" altLang="en-US" sz="2400" b="1" dirty="0" smtClean="0">
              <a:solidFill>
                <a:srgbClr val="FF0000"/>
              </a:solidFill>
            </a:rPr>
            <a:t>密切接触者隔离医学观察</a:t>
          </a:r>
          <a:endParaRPr lang="zh-CN" altLang="en-US" sz="2400" b="1" dirty="0">
            <a:solidFill>
              <a:srgbClr val="FF0000"/>
            </a:solidFill>
          </a:endParaRPr>
        </a:p>
      </dgm:t>
    </dgm:pt>
    <dgm:pt modelId="{8F4BC370-D69F-4580-9A07-1A2A69464AFB}" cxnId="{E25451C2-53F6-4F32-995B-CB49430D3448}" type="parTrans">
      <dgm:prSet/>
      <dgm:spPr/>
      <dgm:t>
        <a:bodyPr/>
        <a:lstStyle/>
        <a:p>
          <a:endParaRPr lang="zh-CN" altLang="en-US"/>
        </a:p>
      </dgm:t>
    </dgm:pt>
    <dgm:pt modelId="{FB7BC11A-455D-4A91-9958-30A06E83A0DB}" cxnId="{E25451C2-53F6-4F32-995B-CB49430D3448}" type="sibTrans">
      <dgm:prSet/>
      <dgm:spPr/>
      <dgm:t>
        <a:bodyPr/>
        <a:lstStyle/>
        <a:p>
          <a:endParaRPr lang="zh-CN" altLang="en-US"/>
        </a:p>
      </dgm:t>
    </dgm:pt>
    <dgm:pt modelId="{50F01BA8-DA06-4C8A-93CB-3C7AAEE9E778}">
      <dgm:prSet phldrT="[文本]"/>
      <dgm:spPr/>
      <dgm:t>
        <a:bodyPr/>
        <a:lstStyle/>
        <a:p>
          <a:r>
            <a:rPr lang="zh-CN" altLang="en-US" b="1" dirty="0" smtClean="0">
              <a:solidFill>
                <a:srgbClr val="FFC000"/>
              </a:solidFill>
            </a:rPr>
            <a:t>必要时采取班级或全校停课措施</a:t>
          </a:r>
          <a:endParaRPr lang="zh-CN" altLang="en-US" b="1" dirty="0">
            <a:solidFill>
              <a:srgbClr val="FFC000"/>
            </a:solidFill>
          </a:endParaRPr>
        </a:p>
      </dgm:t>
    </dgm:pt>
    <dgm:pt modelId="{EA66EED1-3A12-482B-B04F-AB55EE317AC0}" cxnId="{C881D9A3-2252-4940-B881-7F46183A248D}" type="parTrans">
      <dgm:prSet/>
      <dgm:spPr/>
      <dgm:t>
        <a:bodyPr/>
        <a:lstStyle/>
        <a:p>
          <a:endParaRPr lang="zh-CN" altLang="en-US"/>
        </a:p>
      </dgm:t>
    </dgm:pt>
    <dgm:pt modelId="{22669C87-1B20-474C-BA80-FE3AF136A924}" cxnId="{C881D9A3-2252-4940-B881-7F46183A248D}" type="sibTrans">
      <dgm:prSet/>
      <dgm:spPr/>
      <dgm:t>
        <a:bodyPr/>
        <a:lstStyle/>
        <a:p>
          <a:endParaRPr lang="zh-CN" altLang="en-US"/>
        </a:p>
      </dgm:t>
    </dgm:pt>
    <dgm:pt modelId="{61AA1A0F-E2F9-47C6-9FF9-5F423D1CBF9D}" type="pres">
      <dgm:prSet presAssocID="{31EC2F22-0CAF-4E8A-853F-2A38B5F79326}" presName="Name0" presStyleCnt="0">
        <dgm:presLayoutVars>
          <dgm:dir/>
          <dgm:resizeHandles val="exact"/>
        </dgm:presLayoutVars>
      </dgm:prSet>
      <dgm:spPr/>
      <dgm:t>
        <a:bodyPr/>
        <a:lstStyle/>
        <a:p>
          <a:endParaRPr lang="zh-CN" altLang="en-US"/>
        </a:p>
      </dgm:t>
    </dgm:pt>
    <dgm:pt modelId="{019AA745-6F71-44B9-B0F8-D6F9FB1FF6A5}" type="pres">
      <dgm:prSet presAssocID="{31EC2F22-0CAF-4E8A-853F-2A38B5F79326}" presName="cycle" presStyleCnt="0"/>
      <dgm:spPr/>
    </dgm:pt>
    <dgm:pt modelId="{53E81D04-DBE7-4771-93EF-8CBB389DA5D3}" type="pres">
      <dgm:prSet presAssocID="{E44170A5-E1EA-4F34-B466-E406476554EB}" presName="nodeFirstNode" presStyleLbl="node1" presStyleIdx="0" presStyleCnt="5" custScaleX="124418" custRadScaleRad="99838" custRadScaleInc="3308">
        <dgm:presLayoutVars>
          <dgm:bulletEnabled val="1"/>
        </dgm:presLayoutVars>
      </dgm:prSet>
      <dgm:spPr/>
      <dgm:t>
        <a:bodyPr/>
        <a:lstStyle/>
        <a:p>
          <a:endParaRPr lang="zh-CN" altLang="en-US"/>
        </a:p>
      </dgm:t>
    </dgm:pt>
    <dgm:pt modelId="{01D196A8-2CAD-433A-8391-BDD1A93253DE}" type="pres">
      <dgm:prSet presAssocID="{3BE6A831-DDCA-4B75-9E2B-41FA577CE998}" presName="sibTransFirstNode" presStyleLbl="bgShp" presStyleIdx="0" presStyleCnt="1"/>
      <dgm:spPr/>
      <dgm:t>
        <a:bodyPr/>
        <a:lstStyle/>
        <a:p>
          <a:endParaRPr lang="zh-CN" altLang="en-US"/>
        </a:p>
      </dgm:t>
    </dgm:pt>
    <dgm:pt modelId="{EEC26250-C1BB-483D-BEA0-4AB0D163974F}" type="pres">
      <dgm:prSet presAssocID="{C884260F-F350-4017-9C73-7D1546164EC2}" presName="nodeFollowingNodes" presStyleLbl="node1" presStyleIdx="1" presStyleCnt="5" custScaleX="119265" custScaleY="95390" custRadScaleRad="143841" custRadScaleInc="2382">
        <dgm:presLayoutVars>
          <dgm:bulletEnabled val="1"/>
        </dgm:presLayoutVars>
      </dgm:prSet>
      <dgm:spPr/>
      <dgm:t>
        <a:bodyPr/>
        <a:lstStyle/>
        <a:p>
          <a:endParaRPr lang="zh-CN" altLang="en-US"/>
        </a:p>
      </dgm:t>
    </dgm:pt>
    <dgm:pt modelId="{F9070019-9617-4DFA-8ABF-0754E8D011BB}" type="pres">
      <dgm:prSet presAssocID="{66DBC4F2-9051-4197-AFE1-3829F2F9544B}" presName="nodeFollowingNodes" presStyleLbl="node1" presStyleIdx="2" presStyleCnt="5" custScaleX="126319" custRadScaleRad="128873" custRadScaleInc="-48024">
        <dgm:presLayoutVars>
          <dgm:bulletEnabled val="1"/>
        </dgm:presLayoutVars>
      </dgm:prSet>
      <dgm:spPr/>
      <dgm:t>
        <a:bodyPr/>
        <a:lstStyle/>
        <a:p>
          <a:endParaRPr lang="zh-CN" altLang="en-US"/>
        </a:p>
      </dgm:t>
    </dgm:pt>
    <dgm:pt modelId="{3FD08803-175D-4C02-8FCD-92181C575B18}" type="pres">
      <dgm:prSet presAssocID="{D70A8FC7-0CB2-4402-815C-3085A465305C}" presName="nodeFollowingNodes" presStyleLbl="node1" presStyleIdx="3" presStyleCnt="5" custScaleX="117521" custScaleY="91400" custRadScaleRad="114443" custRadScaleInc="47060">
        <dgm:presLayoutVars>
          <dgm:bulletEnabled val="1"/>
        </dgm:presLayoutVars>
      </dgm:prSet>
      <dgm:spPr/>
      <dgm:t>
        <a:bodyPr/>
        <a:lstStyle/>
        <a:p>
          <a:endParaRPr lang="zh-CN" altLang="en-US"/>
        </a:p>
      </dgm:t>
    </dgm:pt>
    <dgm:pt modelId="{ADB32049-560A-4DC0-9E22-9CB68B0AF282}" type="pres">
      <dgm:prSet presAssocID="{50F01BA8-DA06-4C8A-93CB-3C7AAEE9E778}" presName="nodeFollowingNodes" presStyleLbl="node1" presStyleIdx="4" presStyleCnt="5" custScaleX="129329" custScaleY="88762" custRadScaleRad="132334" custRadScaleInc="-3584">
        <dgm:presLayoutVars>
          <dgm:bulletEnabled val="1"/>
        </dgm:presLayoutVars>
      </dgm:prSet>
      <dgm:spPr/>
      <dgm:t>
        <a:bodyPr/>
        <a:lstStyle/>
        <a:p>
          <a:endParaRPr lang="zh-CN" altLang="en-US"/>
        </a:p>
      </dgm:t>
    </dgm:pt>
  </dgm:ptLst>
  <dgm:cxnLst>
    <dgm:cxn modelId="{EE1D0DC5-22FE-43C4-81FD-C5D53326E457}" srcId="{31EC2F22-0CAF-4E8A-853F-2A38B5F79326}" destId="{66DBC4F2-9051-4197-AFE1-3829F2F9544B}" srcOrd="2" destOrd="0" parTransId="{AE47AAB9-D72C-41F7-AF01-0FC8A8F1B70F}" sibTransId="{5F0413FA-8D18-4AE6-8542-8F47AC140CF2}"/>
    <dgm:cxn modelId="{079C2BEB-B4E0-40D0-92CA-F7F028CD59F4}" srcId="{31EC2F22-0CAF-4E8A-853F-2A38B5F79326}" destId="{C884260F-F350-4017-9C73-7D1546164EC2}" srcOrd="1" destOrd="0" parTransId="{CCD98015-3A46-4E46-95CE-59A2E3C807B7}" sibTransId="{6FFE992E-08C1-4DFD-8525-3B6D4B836B52}"/>
    <dgm:cxn modelId="{4F32F023-B9E5-477A-808E-E1B2FB8B1F03}" type="presOf" srcId="{C884260F-F350-4017-9C73-7D1546164EC2}" destId="{EEC26250-C1BB-483D-BEA0-4AB0D163974F}" srcOrd="0" destOrd="0" presId="urn:microsoft.com/office/officeart/2005/8/layout/cycle3"/>
    <dgm:cxn modelId="{E25451C2-53F6-4F32-995B-CB49430D3448}" srcId="{31EC2F22-0CAF-4E8A-853F-2A38B5F79326}" destId="{D70A8FC7-0CB2-4402-815C-3085A465305C}" srcOrd="3" destOrd="0" parTransId="{8F4BC370-D69F-4580-9A07-1A2A69464AFB}" sibTransId="{FB7BC11A-455D-4A91-9958-30A06E83A0DB}"/>
    <dgm:cxn modelId="{C3BCA408-D694-4408-8F92-D2408BF0CFE7}" type="presOf" srcId="{E44170A5-E1EA-4F34-B466-E406476554EB}" destId="{53E81D04-DBE7-4771-93EF-8CBB389DA5D3}" srcOrd="0" destOrd="0" presId="urn:microsoft.com/office/officeart/2005/8/layout/cycle3"/>
    <dgm:cxn modelId="{D1E4E8C1-5E75-4E08-8014-91BD997AD549}" type="presOf" srcId="{31EC2F22-0CAF-4E8A-853F-2A38B5F79326}" destId="{61AA1A0F-E2F9-47C6-9FF9-5F423D1CBF9D}" srcOrd="0" destOrd="0" presId="urn:microsoft.com/office/officeart/2005/8/layout/cycle3"/>
    <dgm:cxn modelId="{EAE9C7AB-C51C-44A4-9FBE-8099411CB77C}" type="presOf" srcId="{D70A8FC7-0CB2-4402-815C-3085A465305C}" destId="{3FD08803-175D-4C02-8FCD-92181C575B18}" srcOrd="0" destOrd="0" presId="urn:microsoft.com/office/officeart/2005/8/layout/cycle3"/>
    <dgm:cxn modelId="{BC8F1E41-7AC4-4142-8A04-7A78A84CA269}" type="presOf" srcId="{3BE6A831-DDCA-4B75-9E2B-41FA577CE998}" destId="{01D196A8-2CAD-433A-8391-BDD1A93253DE}" srcOrd="0" destOrd="0" presId="urn:microsoft.com/office/officeart/2005/8/layout/cycle3"/>
    <dgm:cxn modelId="{40D324BD-E643-476C-BBB9-327797CCCA6F}" srcId="{31EC2F22-0CAF-4E8A-853F-2A38B5F79326}" destId="{E44170A5-E1EA-4F34-B466-E406476554EB}" srcOrd="0" destOrd="0" parTransId="{3A4399ED-4723-4316-BE39-1B3EED1E66BC}" sibTransId="{3BE6A831-DDCA-4B75-9E2B-41FA577CE998}"/>
    <dgm:cxn modelId="{D83C98C9-6E07-423B-8857-16965CCA32F0}" type="presOf" srcId="{66DBC4F2-9051-4197-AFE1-3829F2F9544B}" destId="{F9070019-9617-4DFA-8ABF-0754E8D011BB}" srcOrd="0" destOrd="0" presId="urn:microsoft.com/office/officeart/2005/8/layout/cycle3"/>
    <dgm:cxn modelId="{C881D9A3-2252-4940-B881-7F46183A248D}" srcId="{31EC2F22-0CAF-4E8A-853F-2A38B5F79326}" destId="{50F01BA8-DA06-4C8A-93CB-3C7AAEE9E778}" srcOrd="4" destOrd="0" parTransId="{EA66EED1-3A12-482B-B04F-AB55EE317AC0}" sibTransId="{22669C87-1B20-474C-BA80-FE3AF136A924}"/>
    <dgm:cxn modelId="{71503A8E-A1FC-4E0B-BD47-DE9850DD888B}" type="presOf" srcId="{50F01BA8-DA06-4C8A-93CB-3C7AAEE9E778}" destId="{ADB32049-560A-4DC0-9E22-9CB68B0AF282}" srcOrd="0" destOrd="0" presId="urn:microsoft.com/office/officeart/2005/8/layout/cycle3"/>
    <dgm:cxn modelId="{2E9B9048-FCE4-437B-B9EF-01B8CDC5DA9B}" type="presParOf" srcId="{61AA1A0F-E2F9-47C6-9FF9-5F423D1CBF9D}" destId="{019AA745-6F71-44B9-B0F8-D6F9FB1FF6A5}" srcOrd="0" destOrd="0" presId="urn:microsoft.com/office/officeart/2005/8/layout/cycle3"/>
    <dgm:cxn modelId="{31A2F74C-CE3D-4FD2-9668-C2E6AC4C4A2B}" type="presParOf" srcId="{019AA745-6F71-44B9-B0F8-D6F9FB1FF6A5}" destId="{53E81D04-DBE7-4771-93EF-8CBB389DA5D3}" srcOrd="0" destOrd="0" presId="urn:microsoft.com/office/officeart/2005/8/layout/cycle3"/>
    <dgm:cxn modelId="{E2A49F5A-0998-4E48-964D-A58FA4E64F7B}" type="presParOf" srcId="{019AA745-6F71-44B9-B0F8-D6F9FB1FF6A5}" destId="{01D196A8-2CAD-433A-8391-BDD1A93253DE}" srcOrd="1" destOrd="0" presId="urn:microsoft.com/office/officeart/2005/8/layout/cycle3"/>
    <dgm:cxn modelId="{5DC67425-6FB2-482C-B2F4-A29CFFF4E739}" type="presParOf" srcId="{019AA745-6F71-44B9-B0F8-D6F9FB1FF6A5}" destId="{EEC26250-C1BB-483D-BEA0-4AB0D163974F}" srcOrd="2" destOrd="0" presId="urn:microsoft.com/office/officeart/2005/8/layout/cycle3"/>
    <dgm:cxn modelId="{BB2E056C-2032-4DB5-83E2-80494DC225F4}" type="presParOf" srcId="{019AA745-6F71-44B9-B0F8-D6F9FB1FF6A5}" destId="{F9070019-9617-4DFA-8ABF-0754E8D011BB}" srcOrd="3" destOrd="0" presId="urn:microsoft.com/office/officeart/2005/8/layout/cycle3"/>
    <dgm:cxn modelId="{3FFCE7EB-14BA-4021-8408-33B1BEE99941}" type="presParOf" srcId="{019AA745-6F71-44B9-B0F8-D6F9FB1FF6A5}" destId="{3FD08803-175D-4C02-8FCD-92181C575B18}" srcOrd="4" destOrd="0" presId="urn:microsoft.com/office/officeart/2005/8/layout/cycle3"/>
    <dgm:cxn modelId="{7570A5A3-0351-405D-A612-8801B7018457}" type="presParOf" srcId="{019AA745-6F71-44B9-B0F8-D6F9FB1FF6A5}" destId="{ADB32049-560A-4DC0-9E22-9CB68B0AF28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6BA1BF-2249-462D-AB45-74C6DBDE1CA2}">
      <dsp:nvSpPr>
        <dsp:cNvPr id="0" name=""/>
        <dsp:cNvSpPr/>
      </dsp:nvSpPr>
      <dsp:spPr>
        <a:xfrm>
          <a:off x="0" y="1134520"/>
          <a:ext cx="7002219" cy="30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68DA9-23CF-4D3D-92B6-F37940636734}">
      <dsp:nvSpPr>
        <dsp:cNvPr id="0" name=""/>
        <dsp:cNvSpPr/>
      </dsp:nvSpPr>
      <dsp:spPr>
        <a:xfrm>
          <a:off x="333015" y="68233"/>
          <a:ext cx="6666834" cy="12434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67" tIns="0" rIns="185267" bIns="0" numCol="1" spcCol="1270" anchor="ctr" anchorCtr="0">
          <a:noAutofit/>
        </a:bodyPr>
        <a:lstStyle/>
        <a:p>
          <a:pPr lvl="0" algn="l" defTabSz="1244600">
            <a:lnSpc>
              <a:spcPct val="90000"/>
            </a:lnSpc>
            <a:spcBef>
              <a:spcPct val="0"/>
            </a:spcBef>
            <a:spcAft>
              <a:spcPct val="35000"/>
            </a:spcAft>
          </a:pPr>
          <a:r>
            <a:rPr lang="zh-CN" altLang="en-US" sz="2800" b="1" kern="1200" dirty="0" smtClean="0"/>
            <a:t>新型冠状病毒肺炎疫情防控学校消毒技术规范（</a:t>
          </a:r>
          <a:r>
            <a:rPr lang="en-US" altLang="en-US" sz="2800" b="1" kern="1200" dirty="0" smtClean="0"/>
            <a:t>DB 32/T 3757—</a:t>
          </a:r>
          <a:r>
            <a:rPr lang="en-US" altLang="zh-CN" sz="2800" b="1" kern="1200" dirty="0" smtClean="0"/>
            <a:t>-</a:t>
          </a:r>
          <a:r>
            <a:rPr lang="en-US" altLang="en-US" sz="2800" b="1" kern="1200" dirty="0" smtClean="0"/>
            <a:t>2020</a:t>
          </a:r>
          <a:r>
            <a:rPr lang="zh-CN" altLang="en-US" sz="2800" b="1" kern="1200" dirty="0" smtClean="0"/>
            <a:t>）</a:t>
          </a:r>
          <a:endParaRPr lang="zh-CN" altLang="en-US" sz="1300" b="1" kern="1200" dirty="0"/>
        </a:p>
      </dsp:txBody>
      <dsp:txXfrm>
        <a:off x="333015" y="68233"/>
        <a:ext cx="6666834" cy="1243407"/>
      </dsp:txXfrm>
    </dsp:sp>
    <dsp:sp modelId="{B499B9A1-10E6-4EC0-82A7-B14F97DE9DFB}">
      <dsp:nvSpPr>
        <dsp:cNvPr id="0" name=""/>
        <dsp:cNvSpPr/>
      </dsp:nvSpPr>
      <dsp:spPr>
        <a:xfrm>
          <a:off x="0" y="2336366"/>
          <a:ext cx="7002219" cy="302400"/>
        </a:xfrm>
        <a:prstGeom prst="rect">
          <a:avLst/>
        </a:prstGeom>
        <a:solidFill>
          <a:schemeClr val="lt1">
            <a:alpha val="90000"/>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3968FF-4171-4EF8-AC9E-AFACEABADB64}">
      <dsp:nvSpPr>
        <dsp:cNvPr id="0" name=""/>
        <dsp:cNvSpPr/>
      </dsp:nvSpPr>
      <dsp:spPr>
        <a:xfrm>
          <a:off x="341221" y="1501720"/>
          <a:ext cx="6655646" cy="1011766"/>
        </a:xfrm>
        <a:prstGeom prst="roundRect">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67" tIns="0" rIns="185267" bIns="0" numCol="1" spcCol="1270" anchor="ctr" anchorCtr="0">
          <a:noAutofit/>
        </a:bodyPr>
        <a:lstStyle/>
        <a:p>
          <a:pPr lvl="0" algn="l" defTabSz="1244600">
            <a:lnSpc>
              <a:spcPct val="90000"/>
            </a:lnSpc>
            <a:spcBef>
              <a:spcPct val="0"/>
            </a:spcBef>
            <a:spcAft>
              <a:spcPct val="35000"/>
            </a:spcAft>
          </a:pPr>
          <a:r>
            <a:rPr lang="zh-CN" altLang="en-US" sz="2800" b="1" kern="1200" dirty="0" smtClean="0"/>
            <a:t>新型冠状病毒肺炎疫情防控技术规范 第</a:t>
          </a:r>
          <a:r>
            <a:rPr lang="en-US" altLang="zh-CN" sz="2800" b="1" kern="1200" dirty="0" smtClean="0"/>
            <a:t>2</a:t>
          </a:r>
          <a:r>
            <a:rPr lang="zh-CN" altLang="en-US" sz="2800" b="1" kern="1200" dirty="0" smtClean="0"/>
            <a:t>部分：学校（</a:t>
          </a:r>
          <a:r>
            <a:rPr lang="en-US" altLang="en-US" sz="2800" b="1" kern="1200" dirty="0" smtClean="0"/>
            <a:t>DB 32/T 3761.2—</a:t>
          </a:r>
          <a:r>
            <a:rPr lang="en-US" altLang="zh-CN" sz="2800" b="1" kern="1200" dirty="0" smtClean="0"/>
            <a:t>-</a:t>
          </a:r>
          <a:r>
            <a:rPr lang="en-US" altLang="en-US" sz="2800" b="1" kern="1200" dirty="0" smtClean="0"/>
            <a:t>2020</a:t>
          </a:r>
          <a:r>
            <a:rPr lang="zh-CN" altLang="en-US" sz="2800" b="1" kern="1200" dirty="0" smtClean="0"/>
            <a:t>）</a:t>
          </a:r>
          <a:endParaRPr lang="zh-CN" altLang="en-US" sz="2800" b="1" kern="1200" dirty="0"/>
        </a:p>
      </dsp:txBody>
      <dsp:txXfrm>
        <a:off x="341221" y="1501720"/>
        <a:ext cx="6655646" cy="1011766"/>
      </dsp:txXfrm>
    </dsp:sp>
    <dsp:sp modelId="{CADE1390-7DE3-4B6D-9F30-0C307386C91F}">
      <dsp:nvSpPr>
        <dsp:cNvPr id="0" name=""/>
        <dsp:cNvSpPr/>
      </dsp:nvSpPr>
      <dsp:spPr>
        <a:xfrm>
          <a:off x="0" y="3662639"/>
          <a:ext cx="7002219" cy="302400"/>
        </a:xfrm>
        <a:prstGeom prst="rect">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FC67A-B696-45B8-B1F0-7A4A7C1F33C0}">
      <dsp:nvSpPr>
        <dsp:cNvPr id="0" name=""/>
        <dsp:cNvSpPr/>
      </dsp:nvSpPr>
      <dsp:spPr>
        <a:xfrm>
          <a:off x="343272" y="2703566"/>
          <a:ext cx="6656637" cy="1136192"/>
        </a:xfrm>
        <a:prstGeom prst="roundRect">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67" tIns="0" rIns="185267" bIns="0" numCol="1" spcCol="1270" anchor="ctr" anchorCtr="0">
          <a:noAutofit/>
        </a:bodyPr>
        <a:lstStyle/>
        <a:p>
          <a:pPr lvl="0" algn="l" defTabSz="1244600">
            <a:lnSpc>
              <a:spcPct val="90000"/>
            </a:lnSpc>
            <a:spcBef>
              <a:spcPct val="0"/>
            </a:spcBef>
            <a:spcAft>
              <a:spcPct val="35000"/>
            </a:spcAft>
          </a:pPr>
          <a:r>
            <a:rPr lang="zh-CN" altLang="en-US" sz="2800" b="1" kern="1200" dirty="0" smtClean="0"/>
            <a:t>中小学校传染病预防控制工作管理规范（</a:t>
          </a:r>
          <a:r>
            <a:rPr lang="en-US" altLang="zh-CN" sz="2800" b="1" kern="1200" dirty="0" smtClean="0"/>
            <a:t>GB 28932-2012</a:t>
          </a:r>
          <a:r>
            <a:rPr lang="zh-CN" altLang="en-US" sz="2800" b="1" kern="1200" dirty="0" smtClean="0"/>
            <a:t>）</a:t>
          </a:r>
        </a:p>
      </dsp:txBody>
      <dsp:txXfrm>
        <a:off x="343272" y="2703566"/>
        <a:ext cx="6656637" cy="11361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96A786-D75C-49C0-8DD4-A4B4F0A81E52}">
      <dsp:nvSpPr>
        <dsp:cNvPr id="0" name=""/>
        <dsp:cNvSpPr/>
      </dsp:nvSpPr>
      <dsp:spPr>
        <a:xfrm>
          <a:off x="0" y="512858"/>
          <a:ext cx="7242626"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ED0793-16FD-4367-B83C-C782BC7E780D}">
      <dsp:nvSpPr>
        <dsp:cNvPr id="0" name=""/>
        <dsp:cNvSpPr/>
      </dsp:nvSpPr>
      <dsp:spPr>
        <a:xfrm>
          <a:off x="350814" y="143858"/>
          <a:ext cx="6890996"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28" tIns="0" rIns="191628" bIns="0" numCol="1" spcCol="1270" anchor="ctr" anchorCtr="0">
          <a:noAutofit/>
        </a:bodyPr>
        <a:lstStyle/>
        <a:p>
          <a:pPr lvl="0" algn="l" defTabSz="1111250">
            <a:lnSpc>
              <a:spcPct val="90000"/>
            </a:lnSpc>
            <a:spcBef>
              <a:spcPct val="0"/>
            </a:spcBef>
            <a:spcAft>
              <a:spcPct val="35000"/>
            </a:spcAft>
          </a:pPr>
          <a:r>
            <a:rPr lang="zh-CN" altLang="en-US" sz="2500" b="1" kern="1200" dirty="0" smtClean="0"/>
            <a:t>相对独立，采光通风良好，最好有单独卫生间</a:t>
          </a:r>
          <a:endParaRPr lang="zh-CN" altLang="en-US" sz="2500" b="1" kern="1200" dirty="0"/>
        </a:p>
      </dsp:txBody>
      <dsp:txXfrm>
        <a:off x="350814" y="143858"/>
        <a:ext cx="6890996" cy="738000"/>
      </dsp:txXfrm>
    </dsp:sp>
    <dsp:sp modelId="{AC17C224-657B-48A9-AE6F-5C022656CB58}">
      <dsp:nvSpPr>
        <dsp:cNvPr id="0" name=""/>
        <dsp:cNvSpPr/>
      </dsp:nvSpPr>
      <dsp:spPr>
        <a:xfrm>
          <a:off x="0" y="1646859"/>
          <a:ext cx="7242626" cy="630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332130-2CAF-4B81-BEB2-B622E92770D8}">
      <dsp:nvSpPr>
        <dsp:cNvPr id="0" name=""/>
        <dsp:cNvSpPr/>
      </dsp:nvSpPr>
      <dsp:spPr>
        <a:xfrm>
          <a:off x="344802" y="1277859"/>
          <a:ext cx="6896048" cy="738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28" tIns="0" rIns="191628" bIns="0" numCol="1" spcCol="1270" anchor="ctr" anchorCtr="0">
          <a:noAutofit/>
        </a:bodyPr>
        <a:lstStyle/>
        <a:p>
          <a:pPr lvl="0" algn="l" defTabSz="1111250">
            <a:lnSpc>
              <a:spcPct val="90000"/>
            </a:lnSpc>
            <a:spcBef>
              <a:spcPct val="0"/>
            </a:spcBef>
            <a:spcAft>
              <a:spcPct val="35000"/>
            </a:spcAft>
          </a:pPr>
          <a:r>
            <a:rPr lang="zh-CN" altLang="en-US" sz="2500" b="1" kern="1200" dirty="0" smtClean="0">
              <a:solidFill>
                <a:srgbClr val="FF0000"/>
              </a:solidFill>
            </a:rPr>
            <a:t>建立登记管理制度，减少进</a:t>
          </a:r>
          <a:r>
            <a:rPr lang="zh-CN" altLang="en-US" sz="2500" b="1" kern="1200" dirty="0" smtClean="0">
              <a:solidFill>
                <a:srgbClr val="FF0000"/>
              </a:solidFill>
            </a:rPr>
            <a:t>出工作人员</a:t>
          </a:r>
          <a:endParaRPr lang="zh-CN" altLang="en-US" sz="2500" b="1" kern="1200" dirty="0">
            <a:solidFill>
              <a:srgbClr val="FF0000"/>
            </a:solidFill>
          </a:endParaRPr>
        </a:p>
      </dsp:txBody>
      <dsp:txXfrm>
        <a:off x="344802" y="1277859"/>
        <a:ext cx="6896048" cy="738000"/>
      </dsp:txXfrm>
    </dsp:sp>
    <dsp:sp modelId="{0E217A39-BBC6-4767-A9B6-95D2F6A043C5}">
      <dsp:nvSpPr>
        <dsp:cNvPr id="0" name=""/>
        <dsp:cNvSpPr/>
      </dsp:nvSpPr>
      <dsp:spPr>
        <a:xfrm>
          <a:off x="0" y="2780859"/>
          <a:ext cx="7242626" cy="630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7C4198-D5F7-4474-ACE0-8C79A39659EE}">
      <dsp:nvSpPr>
        <dsp:cNvPr id="0" name=""/>
        <dsp:cNvSpPr/>
      </dsp:nvSpPr>
      <dsp:spPr>
        <a:xfrm>
          <a:off x="358241" y="2411859"/>
          <a:ext cx="6883354" cy="738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28" tIns="0" rIns="191628" bIns="0" numCol="1" spcCol="1270" anchor="ctr" anchorCtr="0">
          <a:noAutofit/>
        </a:bodyPr>
        <a:lstStyle/>
        <a:p>
          <a:pPr lvl="0" algn="l" defTabSz="1111250">
            <a:lnSpc>
              <a:spcPct val="90000"/>
            </a:lnSpc>
            <a:spcBef>
              <a:spcPct val="0"/>
            </a:spcBef>
            <a:spcAft>
              <a:spcPct val="35000"/>
            </a:spcAft>
          </a:pPr>
          <a:r>
            <a:rPr lang="zh-CN" altLang="en-US" sz="2500" b="1" kern="1200" dirty="0" smtClean="0">
              <a:solidFill>
                <a:srgbClr val="007E8B"/>
              </a:solidFill>
            </a:rPr>
            <a:t>工作人员做好个人防护</a:t>
          </a:r>
          <a:endParaRPr lang="zh-CN" altLang="en-US" sz="2500" b="1" kern="1200" dirty="0">
            <a:solidFill>
              <a:srgbClr val="007E8B"/>
            </a:solidFill>
          </a:endParaRPr>
        </a:p>
      </dsp:txBody>
      <dsp:txXfrm>
        <a:off x="358241" y="2411859"/>
        <a:ext cx="6883354" cy="738000"/>
      </dsp:txXfrm>
    </dsp:sp>
    <dsp:sp modelId="{36AB6D21-27A4-4094-8968-7690D4F4D4CF}">
      <dsp:nvSpPr>
        <dsp:cNvPr id="0" name=""/>
        <dsp:cNvSpPr/>
      </dsp:nvSpPr>
      <dsp:spPr>
        <a:xfrm>
          <a:off x="0" y="3914859"/>
          <a:ext cx="7242626" cy="63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502F17-731F-417E-AB85-0EFE5E0314E1}">
      <dsp:nvSpPr>
        <dsp:cNvPr id="0" name=""/>
        <dsp:cNvSpPr/>
      </dsp:nvSpPr>
      <dsp:spPr>
        <a:xfrm>
          <a:off x="362131" y="3545859"/>
          <a:ext cx="6880480"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628" tIns="0" rIns="191628" bIns="0" numCol="1" spcCol="1270" anchor="ctr" anchorCtr="0">
          <a:noAutofit/>
        </a:bodyPr>
        <a:lstStyle/>
        <a:p>
          <a:pPr lvl="0" algn="l" defTabSz="1111250">
            <a:lnSpc>
              <a:spcPct val="90000"/>
            </a:lnSpc>
            <a:spcBef>
              <a:spcPct val="0"/>
            </a:spcBef>
            <a:spcAft>
              <a:spcPct val="35000"/>
            </a:spcAft>
          </a:pPr>
          <a:r>
            <a:rPr lang="zh-CN" altLang="en-US" sz="2500" b="1" kern="1200" dirty="0" smtClean="0">
              <a:solidFill>
                <a:srgbClr val="FFFF00"/>
              </a:solidFill>
            </a:rPr>
            <a:t>每天进行常规消毒处理</a:t>
          </a:r>
          <a:endParaRPr lang="zh-CN" altLang="en-US" sz="2500" b="1" kern="1200" dirty="0">
            <a:solidFill>
              <a:srgbClr val="FFFF00"/>
            </a:solidFill>
          </a:endParaRPr>
        </a:p>
      </dsp:txBody>
      <dsp:txXfrm>
        <a:off x="362131" y="3545859"/>
        <a:ext cx="6880480" cy="738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D196A8-2CAD-433A-8391-BDD1A93253DE}">
      <dsp:nvSpPr>
        <dsp:cNvPr id="0" name=""/>
        <dsp:cNvSpPr/>
      </dsp:nvSpPr>
      <dsp:spPr>
        <a:xfrm>
          <a:off x="2589663" y="-242918"/>
          <a:ext cx="4912260" cy="4912260"/>
        </a:xfrm>
        <a:prstGeom prst="circularArrow">
          <a:avLst>
            <a:gd name="adj1" fmla="val 5544"/>
            <a:gd name="adj2" fmla="val 330680"/>
            <a:gd name="adj3" fmla="val 13134532"/>
            <a:gd name="adj4" fmla="val 17789918"/>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81D04-DBE7-4771-93EF-8CBB389DA5D3}">
      <dsp:nvSpPr>
        <dsp:cNvPr id="0" name=""/>
        <dsp:cNvSpPr/>
      </dsp:nvSpPr>
      <dsp:spPr>
        <a:xfrm>
          <a:off x="3594737" y="5078"/>
          <a:ext cx="2902111" cy="11662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7030A0"/>
              </a:solidFill>
              <a:latin typeface="+mn-lt"/>
            </a:rPr>
            <a:t>如确定为疑似、确诊病例及无症状感染者，应在</a:t>
          </a:r>
          <a:r>
            <a:rPr lang="en-US" altLang="zh-CN" sz="2000" b="1" kern="1200" dirty="0" smtClean="0">
              <a:solidFill>
                <a:srgbClr val="7030A0"/>
              </a:solidFill>
              <a:latin typeface="+mn-lt"/>
            </a:rPr>
            <a:t>2</a:t>
          </a:r>
          <a:r>
            <a:rPr lang="zh-CN" altLang="en-US" sz="2000" b="1" kern="1200" dirty="0" smtClean="0">
              <a:solidFill>
                <a:srgbClr val="7030A0"/>
              </a:solidFill>
              <a:latin typeface="+mn-lt"/>
            </a:rPr>
            <a:t>小时</a:t>
          </a:r>
          <a:r>
            <a:rPr lang="zh-CN" altLang="en-US" sz="2000" b="1" kern="1200" dirty="0" smtClean="0">
              <a:solidFill>
                <a:srgbClr val="7030A0"/>
              </a:solidFill>
              <a:latin typeface="+mn-lt"/>
            </a:rPr>
            <a:t>内报告</a:t>
          </a:r>
          <a:endParaRPr lang="zh-CN" altLang="en-US" sz="2000" b="1" kern="1200" dirty="0">
            <a:solidFill>
              <a:srgbClr val="7030A0"/>
            </a:solidFill>
            <a:latin typeface="+mn-lt"/>
          </a:endParaRPr>
        </a:p>
      </dsp:txBody>
      <dsp:txXfrm>
        <a:off x="3594737" y="5078"/>
        <a:ext cx="2902111" cy="1166274"/>
      </dsp:txXfrm>
    </dsp:sp>
    <dsp:sp modelId="{EEC26250-C1BB-483D-BEA0-4AB0D163974F}">
      <dsp:nvSpPr>
        <dsp:cNvPr id="0" name=""/>
        <dsp:cNvSpPr/>
      </dsp:nvSpPr>
      <dsp:spPr>
        <a:xfrm>
          <a:off x="6470412" y="1262741"/>
          <a:ext cx="2781915" cy="1112509"/>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rPr>
            <a:t>疾病</a:t>
          </a:r>
          <a:r>
            <a:rPr lang="zh-CN" altLang="en-US" sz="2400" b="1" kern="1200" dirty="0" smtClean="0">
              <a:solidFill>
                <a:schemeClr val="tx1"/>
              </a:solidFill>
            </a:rPr>
            <a:t>预防</a:t>
          </a:r>
          <a:r>
            <a:rPr lang="zh-CN" altLang="en-US" sz="2400" b="1" kern="1200" dirty="0" smtClean="0">
              <a:solidFill>
                <a:schemeClr val="tx1"/>
              </a:solidFill>
            </a:rPr>
            <a:t>控制机构和教育主管部门</a:t>
          </a:r>
          <a:endParaRPr lang="zh-CN" altLang="en-US" sz="2400" b="1" kern="1200" dirty="0">
            <a:solidFill>
              <a:schemeClr val="tx1"/>
            </a:solidFill>
          </a:endParaRPr>
        </a:p>
      </dsp:txBody>
      <dsp:txXfrm>
        <a:off x="6470412" y="1262741"/>
        <a:ext cx="2781915" cy="1112509"/>
      </dsp:txXfrm>
    </dsp:sp>
    <dsp:sp modelId="{F9070019-9617-4DFA-8ABF-0754E8D011BB}">
      <dsp:nvSpPr>
        <dsp:cNvPr id="0" name=""/>
        <dsp:cNvSpPr/>
      </dsp:nvSpPr>
      <dsp:spPr>
        <a:xfrm>
          <a:off x="5943098" y="3244032"/>
          <a:ext cx="2946453" cy="1166274"/>
        </a:xfrm>
        <a:prstGeom prst="roundRect">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rPr>
            <a:t>配合开展流调、采样、筛查、消毒等</a:t>
          </a:r>
          <a:endParaRPr lang="zh-CN" altLang="en-US" sz="2400" b="1" kern="1200" dirty="0">
            <a:solidFill>
              <a:schemeClr val="bg1"/>
            </a:solidFill>
          </a:endParaRPr>
        </a:p>
      </dsp:txBody>
      <dsp:txXfrm>
        <a:off x="5943098" y="3244032"/>
        <a:ext cx="2946453" cy="1166274"/>
      </dsp:txXfrm>
    </dsp:sp>
    <dsp:sp modelId="{3FD08803-175D-4C02-8FCD-92181C575B18}">
      <dsp:nvSpPr>
        <dsp:cNvPr id="0" name=""/>
        <dsp:cNvSpPr/>
      </dsp:nvSpPr>
      <dsp:spPr>
        <a:xfrm>
          <a:off x="1443725" y="3187396"/>
          <a:ext cx="2741235" cy="1065975"/>
        </a:xfrm>
        <a:prstGeom prst="roundRect">
          <a:avLst/>
        </a:prstGeom>
        <a:solidFill>
          <a:schemeClr val="accent4">
            <a:hueOff val="7796770"/>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密切接触者隔离医学观察</a:t>
          </a:r>
          <a:endParaRPr lang="zh-CN" altLang="en-US" sz="2400" b="1" kern="1200" dirty="0">
            <a:solidFill>
              <a:srgbClr val="FF0000"/>
            </a:solidFill>
          </a:endParaRPr>
        </a:p>
      </dsp:txBody>
      <dsp:txXfrm>
        <a:off x="1443725" y="3187396"/>
        <a:ext cx="2741235" cy="1065975"/>
      </dsp:txXfrm>
    </dsp:sp>
    <dsp:sp modelId="{ADB32049-560A-4DC0-9E22-9CB68B0AF282}">
      <dsp:nvSpPr>
        <dsp:cNvPr id="0" name=""/>
        <dsp:cNvSpPr/>
      </dsp:nvSpPr>
      <dsp:spPr>
        <a:xfrm>
          <a:off x="798311" y="1403644"/>
          <a:ext cx="3016663" cy="1035208"/>
        </a:xfrm>
        <a:prstGeom prst="roundRect">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C000"/>
              </a:solidFill>
            </a:rPr>
            <a:t>必要时采取班级或全校停课措施</a:t>
          </a:r>
          <a:endParaRPr lang="zh-CN" altLang="en-US" sz="2400" b="1" kern="1200" dirty="0">
            <a:solidFill>
              <a:srgbClr val="FFC000"/>
            </a:solidFill>
          </a:endParaRPr>
        </a:p>
      </dsp:txBody>
      <dsp:txXfrm>
        <a:off x="798311" y="1403644"/>
        <a:ext cx="3016663" cy="10352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0722" name="Rectangle 6"/>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
        <p:nvSpPr>
          <p:cNvPr id="30723" name="Rectangle 1"/>
          <p:cNvSpPr>
            <a:spLocks noGrp="1" noRot="1" noChangeAspect="1" noTextEdit="1"/>
          </p:cNvSpPr>
          <p:nvPr>
            <p:ph type="sldImg"/>
          </p:nvPr>
        </p:nvSpPr>
        <p:spPr>
          <a:xfrm>
            <a:off x="217488" y="812800"/>
            <a:ext cx="7124700" cy="4008438"/>
          </a:xfrm>
          <a:solidFill>
            <a:srgbClr val="FFFFFF">
              <a:alpha val="100000"/>
            </a:srgbClr>
          </a:solidFill>
          <a:ln>
            <a:solidFill>
              <a:srgbClr val="000000">
                <a:alpha val="100000"/>
              </a:srgbClr>
            </a:solidFill>
            <a:miter lim="800000"/>
          </a:ln>
        </p:spPr>
      </p:sp>
      <p:sp>
        <p:nvSpPr>
          <p:cNvPr id="30724" name="Rectangle 2"/>
          <p:cNvSpPr>
            <a:spLocks noGrp="1"/>
          </p:cNvSpPr>
          <p:nvPr>
            <p:ph type="body" idx="1"/>
          </p:nvPr>
        </p:nvSpPr>
        <p:spPr>
          <a:xfrm>
            <a:off x="755650" y="5078413"/>
            <a:ext cx="6048375" cy="4811712"/>
          </a:xfrm>
          <a:noFill/>
          <a:ln>
            <a:noFill/>
          </a:ln>
        </p:spPr>
        <p:txBody>
          <a:bodyPr wrap="none" lIns="91440" tIns="45720" rIns="91440" bIns="45720" anchor="ctr"/>
          <a:p>
            <a:pPr lvl="0" eaLnBrk="1" hangingPunct="1">
              <a:spcBef>
                <a:spcPct val="0"/>
              </a:spcBef>
            </a:pPr>
            <a:r>
              <a:rPr lang="zh-CN" altLang="en-US" dirty="0"/>
              <a:t>大家好，日前，国务院印发了</a:t>
            </a:r>
            <a:r>
              <a:rPr lang="en-US" altLang="zh-CN" dirty="0"/>
              <a:t>《</a:t>
            </a:r>
            <a:r>
              <a:rPr lang="zh-CN" altLang="en-US" dirty="0"/>
              <a:t>关于依法科学精准做好新冠肺炎疫情防控工作的通知</a:t>
            </a:r>
            <a:r>
              <a:rPr lang="en-US" altLang="zh-CN" dirty="0"/>
              <a:t>》</a:t>
            </a:r>
            <a:r>
              <a:rPr lang="zh-CN" altLang="en-US" dirty="0"/>
              <a:t>，并以附件形式发布了中小学校新冠肺炎防控技术方案，方案重点对中小学校开学前的准备、开学后的卫生防护以及出现疑似感染症状应急处置等提出了技术要求。下面我将逐条给大家做一介绍。</a:t>
            </a:r>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幻灯片图像占位符 1"/>
          <p:cNvSpPr>
            <a:spLocks noGrp="1" noRot="1" noChangeAspect="1" noTextEdit="1"/>
          </p:cNvSpPr>
          <p:nvPr>
            <p:ph type="sldImg"/>
          </p:nvPr>
        </p:nvSpPr>
        <p:spPr>
          <a:ln>
            <a:solidFill>
              <a:srgbClr val="000000">
                <a:alpha val="100000"/>
              </a:srgbClr>
            </a:solidFill>
            <a:miter lim="800000"/>
          </a:ln>
        </p:spPr>
      </p:sp>
      <p:sp>
        <p:nvSpPr>
          <p:cNvPr id="3993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994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a:solidFill>
              <a:srgbClr val="000000">
                <a:alpha val="100000"/>
              </a:srgbClr>
            </a:solidFill>
            <a:miter lim="800000"/>
          </a:ln>
        </p:spPr>
      </p:sp>
      <p:sp>
        <p:nvSpPr>
          <p:cNvPr id="4096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4096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幻灯片图像占位符 1"/>
          <p:cNvSpPr>
            <a:spLocks noGrp="1" noRot="1" noChangeAspect="1" noTextEdit="1"/>
          </p:cNvSpPr>
          <p:nvPr>
            <p:ph type="sldImg"/>
          </p:nvPr>
        </p:nvSpPr>
        <p:spPr>
          <a:ln>
            <a:solidFill>
              <a:srgbClr val="000000">
                <a:alpha val="100000"/>
              </a:srgbClr>
            </a:solidFill>
            <a:miter lim="800000"/>
          </a:ln>
        </p:spPr>
      </p:sp>
      <p:sp>
        <p:nvSpPr>
          <p:cNvPr id="4198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4198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a:solidFill>
              <a:srgbClr val="000000">
                <a:alpha val="100000"/>
              </a:srgbClr>
            </a:solidFill>
            <a:miter lim="800000"/>
          </a:ln>
        </p:spPr>
      </p:sp>
      <p:sp>
        <p:nvSpPr>
          <p:cNvPr id="4301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幻灯片图像占位符 1"/>
          <p:cNvSpPr>
            <a:spLocks noGrp="1" noRot="1" noChangeAspect="1" noTextEdit="1"/>
          </p:cNvSpPr>
          <p:nvPr>
            <p:ph type="sldImg"/>
          </p:nvPr>
        </p:nvSpPr>
        <p:spPr>
          <a:ln>
            <a:solidFill>
              <a:srgbClr val="000000">
                <a:alpha val="100000"/>
              </a:srgbClr>
            </a:solidFill>
            <a:miter lim="800000"/>
          </a:ln>
        </p:spPr>
      </p:sp>
      <p:sp>
        <p:nvSpPr>
          <p:cNvPr id="44035"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大家记住：在用含氯消毒剂进行擦拭和拖拭后，让其作用</a:t>
            </a:r>
            <a:r>
              <a:rPr lang="en-US" altLang="zh-CN" dirty="0"/>
              <a:t>30</a:t>
            </a:r>
            <a:r>
              <a:rPr lang="zh-CN" altLang="en-US" dirty="0"/>
              <a:t>分钟，用清水再擦拭和拖拭一遍。使用含醇季铵盐等消毒湿巾擦拭后无需此操作。</a:t>
            </a:r>
            <a:endParaRPr lang="zh-CN" altLang="en-US" dirty="0"/>
          </a:p>
        </p:txBody>
      </p:sp>
      <p:sp>
        <p:nvSpPr>
          <p:cNvPr id="4403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solidFill>
              <a:srgbClr val="000000">
                <a:alpha val="100000"/>
              </a:srgbClr>
            </a:solidFill>
            <a:miter lim="800000"/>
          </a:ln>
        </p:spPr>
      </p:sp>
      <p:sp>
        <p:nvSpPr>
          <p:cNvPr id="45059"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餐饮具清洁消毒推荐使用：煮沸法、流通蒸汽法和热力消毒柜等物理方法</a:t>
            </a:r>
            <a:endParaRPr lang="zh-CN" altLang="en-US" dirty="0"/>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幻灯片图像占位符 1"/>
          <p:cNvSpPr>
            <a:spLocks noGrp="1" noRot="1" noChangeAspect="1" noTextEdit="1"/>
          </p:cNvSpPr>
          <p:nvPr>
            <p:ph type="sldImg"/>
          </p:nvPr>
        </p:nvSpPr>
        <p:spPr>
          <a:ln>
            <a:solidFill>
              <a:srgbClr val="000000">
                <a:alpha val="100000"/>
              </a:srgbClr>
            </a:solidFill>
            <a:miter lim="800000"/>
          </a:ln>
        </p:spPr>
      </p:sp>
      <p:sp>
        <p:nvSpPr>
          <p:cNvPr id="46083"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在消毒卫生洁具时，可以使用有效氯含量稍高的溶液，</a:t>
            </a:r>
            <a:r>
              <a:rPr lang="en-US" altLang="zh-CN" dirty="0"/>
              <a:t>500m/L</a:t>
            </a:r>
            <a:r>
              <a:rPr lang="zh-CN" altLang="en-US" dirty="0"/>
              <a:t>；这一条依据是国家标准</a:t>
            </a:r>
            <a:r>
              <a:rPr lang="en-US" altLang="zh-CN" dirty="0"/>
              <a:t>GB50099-2011</a:t>
            </a:r>
            <a:r>
              <a:rPr lang="zh-CN" altLang="en-US" dirty="0"/>
              <a:t>中小学校设计规范，洗手是简单而有效的传染病预防方法，有条件的学校还可以配置热水供应设备。</a:t>
            </a:r>
            <a:endParaRPr lang="zh-CN" altLang="en-US" dirty="0"/>
          </a:p>
        </p:txBody>
      </p:sp>
      <p:sp>
        <p:nvSpPr>
          <p:cNvPr id="4608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solidFill>
              <a:srgbClr val="000000">
                <a:alpha val="100000"/>
              </a:srgbClr>
            </a:solidFill>
            <a:miter lim="800000"/>
          </a:ln>
        </p:spPr>
      </p:sp>
      <p:sp>
        <p:nvSpPr>
          <p:cNvPr id="47107"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在疫情防控期间，应该设置标志明显的（口罩等）废弃物专用带盖垃圾箱，定时进行消毒。</a:t>
            </a:r>
            <a:endParaRPr lang="zh-CN" altLang="en-US" dirty="0"/>
          </a:p>
        </p:txBody>
      </p:sp>
      <p:sp>
        <p:nvSpPr>
          <p:cNvPr id="4710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幻灯片图像占位符 1"/>
          <p:cNvSpPr>
            <a:spLocks noGrp="1" noRot="1" noChangeAspect="1" noTextEdit="1"/>
          </p:cNvSpPr>
          <p:nvPr>
            <p:ph type="sldImg"/>
          </p:nvPr>
        </p:nvSpPr>
        <p:spPr>
          <a:ln>
            <a:solidFill>
              <a:srgbClr val="000000">
                <a:alpha val="100000"/>
              </a:srgbClr>
            </a:solidFill>
            <a:miter lim="800000"/>
          </a:ln>
        </p:spPr>
      </p:sp>
      <p:sp>
        <p:nvSpPr>
          <p:cNvPr id="4813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48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solidFill>
              <a:srgbClr val="000000">
                <a:alpha val="100000"/>
              </a:srgbClr>
            </a:solidFill>
            <a:miter lim="800000"/>
          </a:ln>
        </p:spPr>
      </p:sp>
      <p:sp>
        <p:nvSpPr>
          <p:cNvPr id="49155"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a:solidFill>
              <a:srgbClr val="000000"/>
            </a:solidFill>
            <a:miter/>
          </a:ln>
        </p:spPr>
      </p:sp>
      <p:sp>
        <p:nvSpPr>
          <p:cNvPr id="31747" name="备注占位符 2"/>
          <p:cNvSpPr>
            <a:spLocks noGrp="1"/>
          </p:cNvSpPr>
          <p:nvPr>
            <p:ph type="body" idx="1"/>
          </p:nvPr>
        </p:nvSpPr>
        <p:spPr>
          <a:noFill/>
          <a:ln>
            <a:noFill/>
          </a:ln>
        </p:spPr>
        <p:txBody>
          <a:bodyPr wrap="square" lIns="91440" tIns="45720" rIns="91440" bIns="45720" anchor="t"/>
          <a:p>
            <a:pPr lvl="0"/>
            <a:r>
              <a:rPr lang="zh-CN" altLang="en-US" dirty="0"/>
              <a:t>防控技术方案主要包括三大块、</a:t>
            </a:r>
            <a:r>
              <a:rPr lang="en-US" altLang="zh-CN" dirty="0"/>
              <a:t>25</a:t>
            </a:r>
            <a:r>
              <a:rPr lang="zh-CN" altLang="en-US" dirty="0"/>
              <a:t>条具体内容</a:t>
            </a:r>
            <a:endParaRPr lang="zh-CN" altLang="en-US" dirty="0"/>
          </a:p>
        </p:txBody>
      </p:sp>
      <p:sp>
        <p:nvSpPr>
          <p:cNvPr id="3174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幻灯片图像占位符 1"/>
          <p:cNvSpPr>
            <a:spLocks noGrp="1" noRot="1" noChangeAspect="1" noTextEdit="1"/>
          </p:cNvSpPr>
          <p:nvPr>
            <p:ph type="sldImg"/>
          </p:nvPr>
        </p:nvSpPr>
        <p:spPr>
          <a:ln>
            <a:solidFill>
              <a:srgbClr val="000000">
                <a:alpha val="100000"/>
              </a:srgbClr>
            </a:solidFill>
            <a:miter lim="800000"/>
          </a:ln>
        </p:spPr>
      </p:sp>
      <p:sp>
        <p:nvSpPr>
          <p:cNvPr id="50179"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018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5120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幻灯片图像占位符 1"/>
          <p:cNvSpPr>
            <a:spLocks noGrp="1" noRot="1" noChangeAspect="1" noTextEdit="1"/>
          </p:cNvSpPr>
          <p:nvPr>
            <p:ph type="sldImg"/>
          </p:nvPr>
        </p:nvSpPr>
        <p:spPr>
          <a:ln>
            <a:solidFill>
              <a:srgbClr val="000000">
                <a:alpha val="100000"/>
              </a:srgbClr>
            </a:solidFill>
            <a:miter lim="800000"/>
          </a:ln>
        </p:spPr>
      </p:sp>
      <p:sp>
        <p:nvSpPr>
          <p:cNvPr id="5222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222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5325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幻灯片图像占位符 1"/>
          <p:cNvSpPr>
            <a:spLocks noGrp="1" noRot="1" noChangeAspect="1" noTextEdit="1"/>
          </p:cNvSpPr>
          <p:nvPr>
            <p:ph type="sldImg"/>
          </p:nvPr>
        </p:nvSpPr>
        <p:spPr>
          <a:ln>
            <a:solidFill>
              <a:srgbClr val="000000">
                <a:alpha val="100000"/>
              </a:srgbClr>
            </a:solidFill>
            <a:miter lim="800000"/>
          </a:ln>
        </p:spPr>
      </p:sp>
      <p:sp>
        <p:nvSpPr>
          <p:cNvPr id="54275"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5427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a:solidFill>
              <a:srgbClr val="000000"/>
            </a:solidFill>
            <a:miter/>
          </a:ln>
        </p:spPr>
      </p:sp>
      <p:sp>
        <p:nvSpPr>
          <p:cNvPr id="55299"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5530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a:ln>
            <a:solidFill>
              <a:srgbClr val="000000">
                <a:alpha val="100000"/>
              </a:srgbClr>
            </a:solidFill>
            <a:miter lim="800000"/>
          </a:ln>
        </p:spPr>
      </p:sp>
      <p:sp>
        <p:nvSpPr>
          <p:cNvPr id="3277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277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这块工作在全省教育系统已经持续一段时间了，各设区市、县区及学校用不同的方式每天对师生员工的健康状况和行动轨迹进行跟踪。</a:t>
            </a:r>
            <a:endParaRPr lang="zh-CN" altLang="en-US" dirty="0"/>
          </a:p>
        </p:txBody>
      </p:sp>
      <p:sp>
        <p:nvSpPr>
          <p:cNvPr id="3379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a:solidFill>
              <a:srgbClr val="000000">
                <a:alpha val="100000"/>
              </a:srgbClr>
            </a:solidFill>
            <a:miter lim="800000"/>
          </a:ln>
        </p:spPr>
      </p:sp>
      <p:sp>
        <p:nvSpPr>
          <p:cNvPr id="34819"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在培训时，可以参照江苏省教育厅和省卫建委共同监审的“江苏省中小学校防控指导手册”</a:t>
            </a:r>
            <a:r>
              <a:rPr lang="en-US" altLang="zh-CN" dirty="0"/>
              <a:t>,</a:t>
            </a:r>
            <a:r>
              <a:rPr lang="zh-CN" altLang="en-US" dirty="0"/>
              <a:t>一些地方和国家标准，例如</a:t>
            </a:r>
            <a:r>
              <a:rPr lang="en-US" altLang="zh-CN" dirty="0"/>
              <a:t>……</a:t>
            </a:r>
            <a:r>
              <a:rPr lang="zh-CN" altLang="en-US" dirty="0"/>
              <a:t>我们还可以利用其它正规网络资源。</a:t>
            </a:r>
            <a:endParaRPr lang="zh-CN" altLang="en-US" dirty="0"/>
          </a:p>
        </p:txBody>
      </p:sp>
      <p:sp>
        <p:nvSpPr>
          <p:cNvPr id="34820"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幻灯片图像占位符 1"/>
          <p:cNvSpPr>
            <a:spLocks noGrp="1" noRot="1" noChangeAspect="1" noTextEdit="1"/>
          </p:cNvSpPr>
          <p:nvPr>
            <p:ph type="sldImg"/>
          </p:nvPr>
        </p:nvSpPr>
        <p:spPr>
          <a:ln>
            <a:solidFill>
              <a:srgbClr val="000000">
                <a:alpha val="100000"/>
              </a:srgbClr>
            </a:solidFill>
            <a:miter lim="800000"/>
          </a:ln>
        </p:spPr>
      </p:sp>
      <p:sp>
        <p:nvSpPr>
          <p:cNvPr id="35843"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5844"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a:solidFill>
              <a:srgbClr val="000000">
                <a:alpha val="100000"/>
              </a:srgbClr>
            </a:solidFill>
            <a:miter lim="800000"/>
          </a:ln>
        </p:spPr>
      </p:sp>
      <p:sp>
        <p:nvSpPr>
          <p:cNvPr id="36867"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第四条在刚才开学前排查流程中已经介绍；</a:t>
            </a:r>
            <a:endParaRPr lang="zh-CN" altLang="en-US" dirty="0"/>
          </a:p>
        </p:txBody>
      </p:sp>
      <p:sp>
        <p:nvSpPr>
          <p:cNvPr id="36868"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幻灯片图像占位符 1"/>
          <p:cNvSpPr>
            <a:spLocks noGrp="1" noRot="1" noChangeAspect="1" noTextEdit="1"/>
          </p:cNvSpPr>
          <p:nvPr>
            <p:ph type="sldImg"/>
          </p:nvPr>
        </p:nvSpPr>
        <p:spPr>
          <a:ln>
            <a:solidFill>
              <a:srgbClr val="000000">
                <a:alpha val="100000"/>
              </a:srgbClr>
            </a:solidFill>
            <a:miter lim="800000"/>
          </a:ln>
        </p:spPr>
      </p:sp>
      <p:sp>
        <p:nvSpPr>
          <p:cNvPr id="37891"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对于中小学校，这是一个暂时的隔离区域，我们建议该区域：</a:t>
            </a:r>
            <a:endParaRPr lang="zh-CN" altLang="en-US" dirty="0"/>
          </a:p>
        </p:txBody>
      </p:sp>
      <p:sp>
        <p:nvSpPr>
          <p:cNvPr id="3789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a:solidFill>
              <a:srgbClr val="000000">
                <a:alpha val="100000"/>
              </a:srgbClr>
            </a:solidFill>
            <a:miter lim="800000"/>
          </a:ln>
        </p:spPr>
      </p:sp>
      <p:sp>
        <p:nvSpPr>
          <p:cNvPr id="38915" name="备注占位符 2"/>
          <p:cNvSpPr>
            <a:spLocks noGrp="1"/>
          </p:cNvSpPr>
          <p:nvPr>
            <p:ph type="body" idx="1"/>
          </p:nvPr>
        </p:nvSpPr>
        <p:spPr>
          <a:noFill/>
          <a:ln>
            <a:noFill/>
          </a:ln>
        </p:spPr>
        <p:txBody>
          <a:bodyPr wrap="square" lIns="91440" tIns="45720" rIns="91440" bIns="45720" anchor="t"/>
          <a:p>
            <a:pPr lvl="0" eaLnBrk="1" hangingPunct="1">
              <a:spcBef>
                <a:spcPct val="0"/>
              </a:spcBef>
            </a:pPr>
            <a:r>
              <a:rPr lang="zh-CN" altLang="en-US" dirty="0"/>
              <a:t>根据国家标准</a:t>
            </a:r>
            <a:r>
              <a:rPr lang="en-US" altLang="zh-CN" dirty="0"/>
              <a:t>GB</a:t>
            </a:r>
            <a:r>
              <a:rPr lang="en-US" altLang="zh-CN" b="1" dirty="0"/>
              <a:t>28932-2012 </a:t>
            </a:r>
            <a:r>
              <a:rPr lang="en-US" altLang="zh-CN" dirty="0"/>
              <a:t>《</a:t>
            </a:r>
            <a:r>
              <a:rPr lang="zh-CN" altLang="en-US" dirty="0"/>
              <a:t>中小学校传染病预防控制工作管理规范</a:t>
            </a:r>
            <a:r>
              <a:rPr lang="en-US" altLang="zh-CN" dirty="0"/>
              <a:t>》</a:t>
            </a:r>
            <a:r>
              <a:rPr lang="zh-CN" altLang="en-US" dirty="0"/>
              <a:t>，需要制定和完善“两案九制”，具体包括：</a:t>
            </a:r>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过渡页">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24000" y="1122363"/>
            <a:ext cx="9142413" cy="2386012"/>
          </a:xfrm>
        </p:spPr>
        <p:txBody>
          <a:bodyPr/>
          <a:lstStyle/>
          <a:p>
            <a:r>
              <a:rPr lang="zh-CN" altLang="en-US"/>
              <a:t>单击此处编辑母版标题样式</a:t>
            </a:r>
            <a:endParaRPr lang="zh-CN" altLang="en-US"/>
          </a:p>
        </p:txBody>
      </p:sp>
      <p:sp>
        <p:nvSpPr>
          <p:cNvPr id="9" name="Rectangle 2"/>
          <p:cNvSpPr>
            <a:spLocks noGrp="1" noChangeArrowheads="1"/>
          </p:cNvSpPr>
          <p:nvPr>
            <p:ph type="dt"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2/6/20</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Rectangle 4"/>
          <p:cNvSpPr>
            <a:spLocks noGrp="1" noChangeArrowheads="1"/>
          </p:cNvSpPr>
          <p:nvPr>
            <p:ph type="sldNum" idx="4"/>
          </p:nvPr>
        </p:nvSpPr>
        <p:spPr>
          <a:xfrm>
            <a:off x="8610600" y="6356350"/>
            <a:ext cx="27432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altLang="zh-CN" dirty="0">
                <a:latin typeface="等线" panose="02010600030101010101" pitchFamily="2" charset="-122"/>
              </a:rPr>
            </a:fld>
            <a:endParaRPr lang="en-US" altLang="zh-CN" dirty="0">
              <a:latin typeface="等线" panose="02010600030101010101" pitchFamily="2" charset="-122"/>
            </a:endParaRPr>
          </a:p>
        </p:txBody>
      </p:sp>
      <p:sp>
        <p:nvSpPr>
          <p:cNvPr id="3" name="页脚占位符 2"/>
          <p:cNvSpPr>
            <a:spLocks noGrp="1"/>
          </p:cNvSpPr>
          <p:nvPr>
            <p:ph type="ftr" sz="quarter" idx="10"/>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等线" panose="02010600030101010101" pitchFamily="2" charset="-122"/>
                <a:ea typeface="等线" panose="02010600030101010101" pitchFamily="2" charset="-122"/>
              </a:defRPr>
            </a:lvl1pPr>
          </a:lstStyle>
          <a:p>
            <a:pPr lvl="0" eaLnBrk="1" hangingPunct="1"/>
            <a:fld id="{9A0DB2DC-4C9A-4742-B13C-FB6460FD3503}" type="slidenum">
              <a:rPr lang="zh-CN" altLang="en-US" dirty="0"/>
            </a:fld>
            <a:endParaRPr lang="zh-CN" altLang="en-US" dirty="0"/>
          </a:p>
        </p:txBody>
      </p:sp>
      <p:pic>
        <p:nvPicPr>
          <p:cNvPr id="1031" name="图片 6" descr="logo.jpg"/>
          <p:cNvPicPr>
            <a:picLocks noChangeAspect="1"/>
          </p:cNvPicPr>
          <p:nvPr userDrawn="1"/>
        </p:nvPicPr>
        <p:blipFill>
          <a:blip r:embed="rId14"/>
          <a:stretch>
            <a:fillRect/>
          </a:stretch>
        </p:blipFill>
        <p:spPr>
          <a:xfrm>
            <a:off x="10666413" y="190500"/>
            <a:ext cx="1133475" cy="1112838"/>
          </a:xfrm>
          <a:prstGeom prst="rect">
            <a:avLst/>
          </a:prstGeom>
          <a:noFill/>
          <a:ln w="9525">
            <a:noFill/>
          </a:ln>
        </p:spPr>
      </p:pic>
      <p:pic>
        <p:nvPicPr>
          <p:cNvPr id="1032" name="图片 7" descr="C:\Users\ADMINI~1\AppData\Local\Temp\1580979307(1).jpg"/>
          <p:cNvPicPr>
            <a:picLocks noChangeAspect="1"/>
          </p:cNvPicPr>
          <p:nvPr userDrawn="1"/>
        </p:nvPicPr>
        <p:blipFill>
          <a:blip r:embed="rId15"/>
          <a:stretch>
            <a:fillRect/>
          </a:stretch>
        </p:blipFill>
        <p:spPr>
          <a:xfrm>
            <a:off x="9618663" y="282575"/>
            <a:ext cx="1219200" cy="1019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tags" Target="../tags/tag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notesSlide" Target="../notesSlides/notesSlide1.xml"/><Relationship Id="rId12" Type="http://schemas.openxmlformats.org/officeDocument/2006/relationships/slideLayout" Target="../slideLayouts/slideLayout13.xml"/><Relationship Id="rId11" Type="http://schemas.openxmlformats.org/officeDocument/2006/relationships/image" Target="../media/image10.png"/><Relationship Id="rId10" Type="http://schemas.openxmlformats.org/officeDocument/2006/relationships/tags" Target="../tags/tag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21.png"/><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2.xml"/><Relationship Id="rId4" Type="http://schemas.openxmlformats.org/officeDocument/2006/relationships/image" Target="../media/image34.pn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xml"/><Relationship Id="rId7" Type="http://schemas.openxmlformats.org/officeDocument/2006/relationships/image" Target="../media/image35.png"/><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1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12.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19.png"/><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流程图: 数据 3"/>
          <p:cNvSpPr/>
          <p:nvPr/>
        </p:nvSpPr>
        <p:spPr>
          <a:xfrm>
            <a:off x="0" y="2025650"/>
            <a:ext cx="12231688" cy="1684338"/>
          </a:xfrm>
          <a:prstGeom prst="flowChartInputOutput">
            <a:avLst/>
          </a:prstGeom>
          <a:solidFill>
            <a:srgbClr val="007E8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lt1"/>
                </a:solidFill>
                <a:effectLst/>
                <a:uLnTx/>
                <a:uFillTx/>
                <a:latin typeface="+mn-lt"/>
                <a:ea typeface="+mn-ea"/>
                <a:cs typeface="+mn-cs"/>
              </a:rPr>
              <a:t>中小学校新冠肺炎防控技术方案</a:t>
            </a:r>
            <a:endParaRPr kumimoji="0" lang="zh-CN" altLang="en-US" sz="4000" b="1" i="0" u="none" strike="noStrike" kern="1200" cap="none" spc="0" normalizeH="0" baseline="0" noProof="0" dirty="0">
              <a:ln>
                <a:noFill/>
              </a:ln>
              <a:solidFill>
                <a:schemeClr val="lt1"/>
              </a:solidFill>
              <a:effectLst/>
              <a:uLnTx/>
              <a:uFillTx/>
              <a:latin typeface="+mn-lt"/>
              <a:ea typeface="+mn-ea"/>
              <a:cs typeface="+mn-cs"/>
            </a:endParaRPr>
          </a:p>
        </p:txBody>
      </p:sp>
      <p:sp>
        <p:nvSpPr>
          <p:cNvPr id="4099" name="AutoShape 5"/>
          <p:cNvSpPr/>
          <p:nvPr/>
        </p:nvSpPr>
        <p:spPr>
          <a:xfrm>
            <a:off x="-1150937" y="2405063"/>
            <a:ext cx="13006387" cy="1844675"/>
          </a:xfrm>
          <a:custGeom>
            <a:avLst/>
            <a:gdLst>
              <a:gd name="txL" fmla="*/ 0 w 8193"/>
              <a:gd name="txT" fmla="*/ 0 h 1162"/>
              <a:gd name="txR" fmla="*/ 8193 w 8193"/>
              <a:gd name="txB" fmla="*/ 1162 h 1162"/>
            </a:gdLst>
            <a:ahLst/>
            <a:cxnLst>
              <a:cxn ang="0">
                <a:pos x="2147483647" y="2147483647"/>
              </a:cxn>
              <a:cxn ang="5898240">
                <a:pos x="2147483647" y="2147483647"/>
              </a:cxn>
              <a:cxn ang="11796480">
                <a:pos x="0" y="2147483647"/>
              </a:cxn>
              <a:cxn ang="17694720">
                <a:pos x="2147483647" y="0"/>
              </a:cxn>
            </a:cxnLst>
            <a:rect l="txL" t="txT" r="txR" b="txB"/>
            <a:pathLst>
              <a:path w="8193" h="1162">
                <a:moveTo>
                  <a:pt x="0" y="5130"/>
                </a:moveTo>
                <a:lnTo>
                  <a:pt x="28853" y="0"/>
                </a:lnTo>
                <a:lnTo>
                  <a:pt x="32767" y="0"/>
                </a:lnTo>
                <a:lnTo>
                  <a:pt x="3914" y="5130"/>
                </a:lnTo>
                <a:lnTo>
                  <a:pt x="0" y="5130"/>
                </a:lnTo>
                <a:close/>
              </a:path>
            </a:pathLst>
          </a:custGeom>
          <a:solidFill>
            <a:srgbClr val="007E8B">
              <a:alpha val="100000"/>
            </a:srgbClr>
          </a:solidFill>
          <a:ln w="12600">
            <a:noFill/>
          </a:ln>
        </p:spPr>
        <p:txBody>
          <a:bodyPr/>
          <a:p>
            <a:endParaRPr lang="zh-CN" altLang="en-US"/>
          </a:p>
        </p:txBody>
      </p:sp>
      <p:sp>
        <p:nvSpPr>
          <p:cNvPr id="5128" name="AutoShape 8"/>
          <p:cNvSpPr/>
          <p:nvPr/>
        </p:nvSpPr>
        <p:spPr>
          <a:xfrm>
            <a:off x="928688" y="852488"/>
            <a:ext cx="2835275" cy="344487"/>
          </a:xfrm>
          <a:custGeom>
            <a:avLst/>
            <a:gdLst>
              <a:gd name="txL" fmla="*/ 0 w 2835275"/>
              <a:gd name="txT" fmla="*/ 0 h 344487"/>
              <a:gd name="txR" fmla="*/ 2835275 w 2835275"/>
              <a:gd name="txB" fmla="*/ 344487 h 344487"/>
            </a:gdLst>
            <a:ahLst/>
            <a:cxnLst>
              <a:cxn ang="0">
                <a:pos x="2835275" y="172244"/>
              </a:cxn>
              <a:cxn ang="5898240">
                <a:pos x="1417648" y="344487"/>
              </a:cxn>
              <a:cxn ang="11796480">
                <a:pos x="0" y="172244"/>
              </a:cxn>
              <a:cxn ang="17694720">
                <a:pos x="1417648" y="0"/>
              </a:cxn>
            </a:cxnLst>
            <a:rect l="txL" t="txT" r="txR" b="txB"/>
            <a:pathLst>
              <a:path w="2835275" h="344487">
                <a:moveTo>
                  <a:pt x="0" y="957"/>
                </a:moveTo>
                <a:lnTo>
                  <a:pt x="7146" y="0"/>
                </a:lnTo>
                <a:lnTo>
                  <a:pt x="7876" y="0"/>
                </a:lnTo>
                <a:lnTo>
                  <a:pt x="730" y="957"/>
                </a:lnTo>
                <a:lnTo>
                  <a:pt x="0" y="957"/>
                </a:lnTo>
                <a:close/>
              </a:path>
            </a:pathLst>
          </a:custGeom>
          <a:gradFill rotWithShape="0">
            <a:gsLst>
              <a:gs pos="0">
                <a:srgbClr val="007E8B">
                  <a:alpha val="100000"/>
                </a:srgbClr>
              </a:gs>
              <a:gs pos="100000">
                <a:srgbClr val="007E8B">
                  <a:alpha val="0"/>
                </a:srgbClr>
              </a:gs>
            </a:gsLst>
            <a:lin ang="10800000" scaled="1"/>
            <a:tileRect/>
          </a:gradFill>
          <a:ln w="12600">
            <a:noFill/>
          </a:ln>
        </p:spPr>
        <p:txBody>
          <a:bodyPr/>
          <a:p>
            <a:endParaRPr lang="zh-CN" altLang="en-US"/>
          </a:p>
        </p:txBody>
      </p:sp>
      <p:sp>
        <p:nvSpPr>
          <p:cNvPr id="5129" name="AutoShape 9"/>
          <p:cNvSpPr/>
          <p:nvPr/>
        </p:nvSpPr>
        <p:spPr>
          <a:xfrm>
            <a:off x="2832100" y="1525588"/>
            <a:ext cx="2400300" cy="80962"/>
          </a:xfrm>
          <a:custGeom>
            <a:avLst/>
            <a:gdLst>
              <a:gd name="txL" fmla="*/ 0 w 2400300"/>
              <a:gd name="txT" fmla="*/ 0 h 80962"/>
              <a:gd name="txR" fmla="*/ 2400300 w 2400300"/>
              <a:gd name="txB" fmla="*/ 80962 h 80962"/>
            </a:gdLst>
            <a:ahLst/>
            <a:cxnLst>
              <a:cxn ang="0">
                <a:pos x="2400300" y="40481"/>
              </a:cxn>
              <a:cxn ang="5898240">
                <a:pos x="1200150" y="80962"/>
              </a:cxn>
              <a:cxn ang="11796480">
                <a:pos x="0" y="40481"/>
              </a:cxn>
              <a:cxn ang="17694720">
                <a:pos x="1200150" y="0"/>
              </a:cxn>
            </a:cxnLst>
            <a:rect l="txL" t="txT" r="txR" b="txB"/>
            <a:pathLst>
              <a:path w="2400300" h="80962">
                <a:moveTo>
                  <a:pt x="0" y="224"/>
                </a:moveTo>
                <a:lnTo>
                  <a:pt x="6497" y="0"/>
                </a:lnTo>
                <a:lnTo>
                  <a:pt x="6668" y="0"/>
                </a:lnTo>
                <a:lnTo>
                  <a:pt x="171" y="224"/>
                </a:lnTo>
                <a:lnTo>
                  <a:pt x="0" y="224"/>
                </a:lnTo>
                <a:close/>
              </a:path>
            </a:pathLst>
          </a:custGeom>
          <a:gradFill rotWithShape="0">
            <a:gsLst>
              <a:gs pos="0">
                <a:srgbClr val="007E8B">
                  <a:alpha val="100000"/>
                </a:srgbClr>
              </a:gs>
              <a:gs pos="100000">
                <a:srgbClr val="007E8B">
                  <a:alpha val="0"/>
                </a:srgbClr>
              </a:gs>
            </a:gsLst>
            <a:lin ang="10800000" scaled="1"/>
            <a:tileRect/>
          </a:gradFill>
          <a:ln w="12600">
            <a:noFill/>
          </a:ln>
        </p:spPr>
        <p:txBody>
          <a:bodyPr/>
          <a:p>
            <a:endParaRPr lang="zh-CN" altLang="en-US"/>
          </a:p>
        </p:txBody>
      </p:sp>
      <p:sp>
        <p:nvSpPr>
          <p:cNvPr id="5130" name="AutoShape 10"/>
          <p:cNvSpPr/>
          <p:nvPr/>
        </p:nvSpPr>
        <p:spPr>
          <a:xfrm>
            <a:off x="0" y="1871663"/>
            <a:ext cx="2346325" cy="198437"/>
          </a:xfrm>
          <a:custGeom>
            <a:avLst/>
            <a:gdLst>
              <a:gd name="txL" fmla="*/ 0 w 2346325"/>
              <a:gd name="txT" fmla="*/ 0 h 198437"/>
              <a:gd name="txR" fmla="*/ 2346325 w 2346325"/>
              <a:gd name="txB" fmla="*/ 198437 h 198437"/>
            </a:gdLst>
            <a:ahLst/>
            <a:cxnLst>
              <a:cxn ang="0">
                <a:pos x="2346325" y="99219"/>
              </a:cxn>
              <a:cxn ang="5898240">
                <a:pos x="1173173" y="198437"/>
              </a:cxn>
              <a:cxn ang="11796480">
                <a:pos x="0" y="99219"/>
              </a:cxn>
              <a:cxn ang="17694720">
                <a:pos x="1173173" y="0"/>
              </a:cxn>
            </a:cxnLst>
            <a:rect l="txL" t="txT" r="txR" b="txB"/>
            <a:pathLst>
              <a:path w="2346325" h="198437">
                <a:moveTo>
                  <a:pt x="0" y="551"/>
                </a:moveTo>
                <a:lnTo>
                  <a:pt x="6098" y="0"/>
                </a:lnTo>
                <a:lnTo>
                  <a:pt x="6518" y="0"/>
                </a:lnTo>
                <a:lnTo>
                  <a:pt x="420" y="551"/>
                </a:lnTo>
                <a:lnTo>
                  <a:pt x="0" y="551"/>
                </a:lnTo>
                <a:close/>
              </a:path>
            </a:pathLst>
          </a:custGeom>
          <a:gradFill rotWithShape="0">
            <a:gsLst>
              <a:gs pos="0">
                <a:srgbClr val="007E8B">
                  <a:alpha val="100000"/>
                </a:srgbClr>
              </a:gs>
              <a:gs pos="100000">
                <a:srgbClr val="007E8B">
                  <a:alpha val="0"/>
                </a:srgbClr>
              </a:gs>
            </a:gsLst>
            <a:lin ang="10800000" scaled="1"/>
            <a:tileRect/>
          </a:gradFill>
          <a:ln w="12600">
            <a:noFill/>
          </a:ln>
        </p:spPr>
        <p:txBody>
          <a:bodyPr/>
          <a:p>
            <a:endParaRPr lang="zh-CN" altLang="en-US"/>
          </a:p>
        </p:txBody>
      </p:sp>
      <p:sp>
        <p:nvSpPr>
          <p:cNvPr id="5131" name="AutoShape 11"/>
          <p:cNvSpPr/>
          <p:nvPr/>
        </p:nvSpPr>
        <p:spPr>
          <a:xfrm>
            <a:off x="2305050" y="4430713"/>
            <a:ext cx="2400300" cy="300037"/>
          </a:xfrm>
          <a:custGeom>
            <a:avLst/>
            <a:gdLst>
              <a:gd name="txL" fmla="*/ 0 w 2400300"/>
              <a:gd name="txT" fmla="*/ 0 h 300037"/>
              <a:gd name="txR" fmla="*/ 2400300 w 2400300"/>
              <a:gd name="txB" fmla="*/ 300037 h 300037"/>
            </a:gdLst>
            <a:ahLst/>
            <a:cxnLst>
              <a:cxn ang="0">
                <a:pos x="2400300" y="150019"/>
              </a:cxn>
              <a:cxn ang="5898240">
                <a:pos x="1200150" y="300037"/>
              </a:cxn>
              <a:cxn ang="11796480">
                <a:pos x="0" y="150019"/>
              </a:cxn>
              <a:cxn ang="17694720">
                <a:pos x="1200150" y="0"/>
              </a:cxn>
            </a:cxnLst>
            <a:rect l="txL" t="txT" r="txR" b="txB"/>
            <a:pathLst>
              <a:path w="2400300" h="300037">
                <a:moveTo>
                  <a:pt x="0" y="836"/>
                </a:moveTo>
                <a:lnTo>
                  <a:pt x="6030" y="0"/>
                </a:lnTo>
                <a:lnTo>
                  <a:pt x="6668" y="0"/>
                </a:lnTo>
                <a:lnTo>
                  <a:pt x="638" y="836"/>
                </a:lnTo>
                <a:lnTo>
                  <a:pt x="0" y="836"/>
                </a:lnTo>
                <a:close/>
              </a:path>
            </a:pathLst>
          </a:custGeom>
          <a:gradFill rotWithShape="0">
            <a:gsLst>
              <a:gs pos="0">
                <a:srgbClr val="007E8B">
                  <a:alpha val="100000"/>
                </a:srgbClr>
              </a:gs>
              <a:gs pos="100000">
                <a:srgbClr val="007E8B">
                  <a:alpha val="0"/>
                </a:srgbClr>
              </a:gs>
            </a:gsLst>
            <a:lin ang="10800000" scaled="1"/>
            <a:tileRect/>
          </a:gradFill>
          <a:ln w="12600">
            <a:noFill/>
          </a:ln>
        </p:spPr>
        <p:txBody>
          <a:bodyPr/>
          <a:p>
            <a:endParaRPr lang="zh-CN" altLang="en-US"/>
          </a:p>
        </p:txBody>
      </p:sp>
      <p:sp>
        <p:nvSpPr>
          <p:cNvPr id="5132" name="AutoShape 12"/>
          <p:cNvSpPr/>
          <p:nvPr/>
        </p:nvSpPr>
        <p:spPr>
          <a:xfrm>
            <a:off x="-322262" y="4881563"/>
            <a:ext cx="2400300" cy="95250"/>
          </a:xfrm>
          <a:custGeom>
            <a:avLst/>
            <a:gdLst>
              <a:gd name="txL" fmla="*/ 0 w 2400301"/>
              <a:gd name="txT" fmla="*/ 0 h 95250"/>
              <a:gd name="txR" fmla="*/ 2400301 w 2400301"/>
              <a:gd name="txB" fmla="*/ 95250 h 95250"/>
            </a:gdLst>
            <a:ahLst/>
            <a:cxnLst>
              <a:cxn ang="0">
                <a:pos x="2400301" y="47625"/>
              </a:cxn>
              <a:cxn ang="5898240">
                <a:pos x="1200161" y="95250"/>
              </a:cxn>
              <a:cxn ang="11796480">
                <a:pos x="0" y="47625"/>
              </a:cxn>
              <a:cxn ang="17694720">
                <a:pos x="1200161" y="0"/>
              </a:cxn>
            </a:cxnLst>
            <a:rect l="txL" t="txT" r="txR" b="txB"/>
            <a:pathLst>
              <a:path w="2400301" h="95250">
                <a:moveTo>
                  <a:pt x="0" y="265"/>
                </a:moveTo>
                <a:lnTo>
                  <a:pt x="6466" y="0"/>
                </a:lnTo>
                <a:lnTo>
                  <a:pt x="6668" y="0"/>
                </a:lnTo>
                <a:lnTo>
                  <a:pt x="202" y="265"/>
                </a:lnTo>
                <a:lnTo>
                  <a:pt x="0" y="265"/>
                </a:lnTo>
                <a:close/>
              </a:path>
            </a:pathLst>
          </a:custGeom>
          <a:gradFill rotWithShape="0">
            <a:gsLst>
              <a:gs pos="0">
                <a:srgbClr val="007E8B">
                  <a:alpha val="100000"/>
                </a:srgbClr>
              </a:gs>
              <a:gs pos="100000">
                <a:srgbClr val="007E8B">
                  <a:alpha val="0"/>
                </a:srgbClr>
              </a:gs>
            </a:gsLst>
            <a:lin ang="10800000" scaled="1"/>
            <a:tileRect/>
          </a:gradFill>
          <a:ln w="12600">
            <a:noFill/>
          </a:ln>
        </p:spPr>
        <p:txBody>
          <a:bodyPr/>
          <a:p>
            <a:endParaRPr lang="zh-CN" altLang="en-US"/>
          </a:p>
        </p:txBody>
      </p:sp>
      <p:sp>
        <p:nvSpPr>
          <p:cNvPr id="5133" name="AutoShape 13"/>
          <p:cNvSpPr/>
          <p:nvPr/>
        </p:nvSpPr>
        <p:spPr>
          <a:xfrm>
            <a:off x="7534275" y="1951038"/>
            <a:ext cx="3957638" cy="285750"/>
          </a:xfrm>
          <a:custGeom>
            <a:avLst/>
            <a:gdLst>
              <a:gd name="txL" fmla="*/ 0 w 3957638"/>
              <a:gd name="txT" fmla="*/ 0 h 285750"/>
              <a:gd name="txR" fmla="*/ 3957638 w 3957638"/>
              <a:gd name="txB" fmla="*/ 285750 h 285750"/>
            </a:gdLst>
            <a:ahLst/>
            <a:cxnLst>
              <a:cxn ang="0">
                <a:pos x="3957638" y="142875"/>
              </a:cxn>
              <a:cxn ang="5898240">
                <a:pos x="1978819" y="285750"/>
              </a:cxn>
              <a:cxn ang="11796480">
                <a:pos x="0" y="142875"/>
              </a:cxn>
              <a:cxn ang="17694720">
                <a:pos x="1978819" y="0"/>
              </a:cxn>
            </a:cxnLst>
            <a:rect l="txL" t="txT" r="txR" b="txB"/>
            <a:pathLst>
              <a:path w="3957638" h="285750">
                <a:moveTo>
                  <a:pt x="0" y="793"/>
                </a:moveTo>
                <a:lnTo>
                  <a:pt x="10391" y="0"/>
                </a:lnTo>
                <a:lnTo>
                  <a:pt x="10996" y="0"/>
                </a:lnTo>
                <a:lnTo>
                  <a:pt x="605" y="793"/>
                </a:lnTo>
                <a:lnTo>
                  <a:pt x="0" y="793"/>
                </a:lnTo>
                <a:close/>
              </a:path>
            </a:pathLst>
          </a:custGeom>
          <a:gradFill rotWithShape="0">
            <a:gsLst>
              <a:gs pos="0">
                <a:srgbClr val="007E8B">
                  <a:alpha val="100000"/>
                </a:srgbClr>
              </a:gs>
              <a:gs pos="100000">
                <a:srgbClr val="007E8B">
                  <a:alpha val="0"/>
                </a:srgbClr>
              </a:gs>
            </a:gsLst>
            <a:lin ang="10800000" scaled="1"/>
            <a:tileRect/>
          </a:gradFill>
          <a:ln w="12600">
            <a:noFill/>
          </a:ln>
        </p:spPr>
        <p:txBody>
          <a:bodyPr/>
          <a:p>
            <a:endParaRPr lang="zh-CN" altLang="en-US"/>
          </a:p>
        </p:txBody>
      </p:sp>
      <p:sp>
        <p:nvSpPr>
          <p:cNvPr id="5134" name="AutoShape 14"/>
          <p:cNvSpPr/>
          <p:nvPr/>
        </p:nvSpPr>
        <p:spPr>
          <a:xfrm>
            <a:off x="9418638" y="4797425"/>
            <a:ext cx="2400300" cy="155575"/>
          </a:xfrm>
          <a:custGeom>
            <a:avLst/>
            <a:gdLst>
              <a:gd name="txL" fmla="*/ 0 w 2400300"/>
              <a:gd name="txT" fmla="*/ 0 h 155575"/>
              <a:gd name="txR" fmla="*/ 2400300 w 2400300"/>
              <a:gd name="txB" fmla="*/ 155575 h 155575"/>
            </a:gdLst>
            <a:ahLst/>
            <a:cxnLst>
              <a:cxn ang="0">
                <a:pos x="2400300" y="77788"/>
              </a:cxn>
              <a:cxn ang="5898240">
                <a:pos x="1200150" y="155575"/>
              </a:cxn>
              <a:cxn ang="11796480">
                <a:pos x="0" y="77788"/>
              </a:cxn>
              <a:cxn ang="17694720">
                <a:pos x="1200150" y="0"/>
              </a:cxn>
            </a:cxnLst>
            <a:rect l="txL" t="txT" r="txR" b="txB"/>
            <a:pathLst>
              <a:path w="2400300" h="155575">
                <a:moveTo>
                  <a:pt x="0" y="431"/>
                </a:moveTo>
                <a:lnTo>
                  <a:pt x="6339" y="0"/>
                </a:lnTo>
                <a:lnTo>
                  <a:pt x="6668" y="0"/>
                </a:lnTo>
                <a:lnTo>
                  <a:pt x="329" y="431"/>
                </a:lnTo>
                <a:lnTo>
                  <a:pt x="0" y="431"/>
                </a:lnTo>
                <a:close/>
              </a:path>
            </a:pathLst>
          </a:custGeom>
          <a:gradFill rotWithShape="0">
            <a:gsLst>
              <a:gs pos="0">
                <a:srgbClr val="007E8B">
                  <a:alpha val="100000"/>
                </a:srgbClr>
              </a:gs>
              <a:gs pos="100000">
                <a:srgbClr val="007E8B">
                  <a:alpha val="0"/>
                </a:srgbClr>
              </a:gs>
            </a:gsLst>
            <a:lin ang="10800000" scaled="1"/>
            <a:tileRect/>
          </a:gradFill>
          <a:ln w="12600">
            <a:noFill/>
          </a:ln>
        </p:spPr>
        <p:txBody>
          <a:bodyPr/>
          <a:p>
            <a:endParaRPr lang="zh-CN" altLang="en-US"/>
          </a:p>
        </p:txBody>
      </p:sp>
      <p:grpSp>
        <p:nvGrpSpPr>
          <p:cNvPr id="2" name="Group 15"/>
          <p:cNvGrpSpPr/>
          <p:nvPr/>
        </p:nvGrpSpPr>
        <p:grpSpPr>
          <a:xfrm>
            <a:off x="595313" y="5400675"/>
            <a:ext cx="5100637" cy="622300"/>
            <a:chOff x="273" y="3758"/>
            <a:chExt cx="2295" cy="327"/>
          </a:xfrm>
        </p:grpSpPr>
        <p:grpSp>
          <p:nvGrpSpPr>
            <p:cNvPr id="4122" name="Group 16"/>
            <p:cNvGrpSpPr/>
            <p:nvPr/>
          </p:nvGrpSpPr>
          <p:grpSpPr>
            <a:xfrm>
              <a:off x="273" y="3902"/>
              <a:ext cx="183" cy="183"/>
              <a:chOff x="273" y="3902"/>
              <a:chExt cx="183" cy="183"/>
            </a:xfrm>
          </p:grpSpPr>
          <p:sp>
            <p:nvSpPr>
              <p:cNvPr id="4124" name="AutoShape 17"/>
              <p:cNvSpPr/>
              <p:nvPr/>
            </p:nvSpPr>
            <p:spPr>
              <a:xfrm>
                <a:off x="273" y="3902"/>
                <a:ext cx="183" cy="183"/>
              </a:xfrm>
              <a:custGeom>
                <a:avLst/>
                <a:gdLst>
                  <a:gd name="txL" fmla="*/ 0 w 183"/>
                  <a:gd name="txT" fmla="*/ 0 h 183"/>
                  <a:gd name="txR" fmla="*/ 183 w 183"/>
                  <a:gd name="txB" fmla="*/ 183 h 183"/>
                </a:gdLst>
                <a:ahLst/>
                <a:cxnLst>
                  <a:cxn ang="0">
                    <a:pos x="183" y="92"/>
                  </a:cxn>
                  <a:cxn ang="5898240">
                    <a:pos x="92" y="183"/>
                  </a:cxn>
                  <a:cxn ang="11796480">
                    <a:pos x="0" y="92"/>
                  </a:cxn>
                  <a:cxn ang="17694720">
                    <a:pos x="92" y="0"/>
                  </a:cxn>
                </a:cxnLst>
                <a:rect l="txL" t="txT" r="txR" b="txB"/>
                <a:pathLst>
                  <a:path w="183" h="183">
                    <a:moveTo>
                      <a:pt x="0" y="406"/>
                    </a:moveTo>
                    <a:lnTo>
                      <a:pt x="406" y="406"/>
                    </a:lnTo>
                    <a:lnTo>
                      <a:pt x="180" y="90"/>
                    </a:lnTo>
                    <a:lnTo>
                      <a:pt x="406" y="406"/>
                    </a:lnTo>
                    <a:lnTo>
                      <a:pt x="270" y="90"/>
                    </a:lnTo>
                    <a:lnTo>
                      <a:pt x="0" y="406"/>
                    </a:lnTo>
                    <a:close/>
                  </a:path>
                </a:pathLst>
              </a:custGeom>
              <a:solidFill>
                <a:srgbClr val="007E8B">
                  <a:alpha val="100000"/>
                </a:srgbClr>
              </a:solidFill>
              <a:ln w="9525">
                <a:noFill/>
              </a:ln>
            </p:spPr>
            <p:txBody>
              <a:bodyPr/>
              <a:p>
                <a:endParaRPr lang="zh-CN" altLang="en-US"/>
              </a:p>
            </p:txBody>
          </p:sp>
          <p:grpSp>
            <p:nvGrpSpPr>
              <p:cNvPr id="4125" name="Group 18"/>
              <p:cNvGrpSpPr/>
              <p:nvPr/>
            </p:nvGrpSpPr>
            <p:grpSpPr>
              <a:xfrm>
                <a:off x="323" y="3942"/>
                <a:ext cx="83" cy="95"/>
                <a:chOff x="323" y="3942"/>
                <a:chExt cx="83" cy="95"/>
              </a:xfrm>
            </p:grpSpPr>
            <p:sp>
              <p:nvSpPr>
                <p:cNvPr id="4126" name="AutoShape 19"/>
                <p:cNvSpPr/>
                <p:nvPr/>
              </p:nvSpPr>
              <p:spPr>
                <a:xfrm>
                  <a:off x="342" y="3942"/>
                  <a:ext cx="44" cy="44"/>
                </a:xfrm>
                <a:custGeom>
                  <a:avLst/>
                  <a:gdLst>
                    <a:gd name="txL" fmla="*/ 0 w 44"/>
                    <a:gd name="txT" fmla="*/ 0 h 44"/>
                    <a:gd name="txR" fmla="*/ 44 w 44"/>
                    <a:gd name="txB" fmla="*/ 44 h 44"/>
                  </a:gdLst>
                  <a:ahLst/>
                  <a:cxnLst>
                    <a:cxn ang="0">
                      <a:pos x="44" y="22"/>
                    </a:cxn>
                    <a:cxn ang="5898240">
                      <a:pos x="22" y="44"/>
                    </a:cxn>
                    <a:cxn ang="11796480">
                      <a:pos x="0" y="22"/>
                    </a:cxn>
                    <a:cxn ang="17694720">
                      <a:pos x="22" y="0"/>
                    </a:cxn>
                  </a:cxnLst>
                  <a:rect l="txL" t="txT" r="txR" b="txB"/>
                  <a:pathLst>
                    <a:path w="44" h="44">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FFFFF">
                    <a:alpha val="100000"/>
                  </a:srgbClr>
                </a:solidFill>
                <a:ln w="9360">
                  <a:noFill/>
                </a:ln>
              </p:spPr>
              <p:txBody>
                <a:bodyPr/>
                <a:p>
                  <a:endParaRPr lang="zh-CN" altLang="en-US"/>
                </a:p>
              </p:txBody>
            </p:sp>
            <p:sp>
              <p:nvSpPr>
                <p:cNvPr id="4127" name="AutoShape 20"/>
                <p:cNvSpPr/>
                <p:nvPr/>
              </p:nvSpPr>
              <p:spPr>
                <a:xfrm>
                  <a:off x="323" y="3993"/>
                  <a:ext cx="83" cy="45"/>
                </a:xfrm>
                <a:custGeom>
                  <a:avLst/>
                  <a:gdLst>
                    <a:gd name="txL" fmla="*/ 0 w 83"/>
                    <a:gd name="txT" fmla="*/ 0 h 45"/>
                    <a:gd name="txR" fmla="*/ 83 w 83"/>
                    <a:gd name="txB" fmla="*/ 45 h 45"/>
                  </a:gdLst>
                  <a:ahLst/>
                  <a:cxnLst>
                    <a:cxn ang="0">
                      <a:pos x="83" y="23"/>
                    </a:cxn>
                    <a:cxn ang="5898240">
                      <a:pos x="42" y="45"/>
                    </a:cxn>
                    <a:cxn ang="11796480">
                      <a:pos x="0" y="23"/>
                    </a:cxn>
                    <a:cxn ang="17694720">
                      <a:pos x="42" y="0"/>
                    </a:cxn>
                  </a:cxnLst>
                  <a:rect l="txL" t="txT" r="txR" b="txB"/>
                  <a:pathLst>
                    <a:path w="83" h="4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FFFFF">
                    <a:alpha val="100000"/>
                  </a:srgbClr>
                </a:solidFill>
                <a:ln w="9360">
                  <a:noFill/>
                </a:ln>
              </p:spPr>
              <p:txBody>
                <a:bodyPr/>
                <a:p>
                  <a:endParaRPr lang="zh-CN" altLang="en-US"/>
                </a:p>
              </p:txBody>
            </p:sp>
          </p:grpSp>
        </p:grpSp>
        <p:sp>
          <p:nvSpPr>
            <p:cNvPr id="4123" name="Rectangle 21"/>
            <p:cNvSpPr/>
            <p:nvPr/>
          </p:nvSpPr>
          <p:spPr>
            <a:xfrm>
              <a:off x="688" y="3758"/>
              <a:ext cx="1880" cy="242"/>
            </a:xfrm>
            <a:prstGeom prst="rect">
              <a:avLst/>
            </a:prstGeom>
            <a:noFill/>
            <a:ln w="9525">
              <a:noFill/>
            </a:ln>
          </p:spPr>
          <p:txBody>
            <a:bodyPr lIns="90000" tIns="45000" rIns="90000" bIns="45000">
              <a:spAutoFit/>
            </a:bodyPr>
            <a:p>
              <a:pPr defTabSz="0" eaLnBrk="1" hangingPunct="1">
                <a:tabLst>
                  <a:tab pos="0" algn="l"/>
                  <a:tab pos="449580" algn="l"/>
                  <a:tab pos="898525" algn="l"/>
                </a:tabLst>
              </a:pPr>
              <a:r>
                <a:rPr lang="en-US" altLang="zh-CN" sz="2000" dirty="0">
                  <a:solidFill>
                    <a:srgbClr val="404040"/>
                  </a:solidFill>
                  <a:latin typeface="华文中宋" panose="02010600040101010101" pitchFamily="2" charset="-122"/>
                  <a:ea typeface="华文中宋" panose="02010600040101010101" pitchFamily="2" charset="-122"/>
                </a:rPr>
                <a:t>   </a:t>
              </a:r>
              <a:r>
                <a:rPr lang="zh-CN" altLang="zh-CN" sz="2400" dirty="0">
                  <a:solidFill>
                    <a:srgbClr val="404040"/>
                  </a:solidFill>
                  <a:latin typeface="华文中宋" panose="02010600040101010101" pitchFamily="2" charset="-122"/>
                  <a:ea typeface="华文中宋" panose="02010600040101010101" pitchFamily="2" charset="-122"/>
                </a:rPr>
                <a:t>江苏省</a:t>
              </a:r>
              <a:r>
                <a:rPr lang="zh-CN" altLang="en-US" sz="2400" dirty="0">
                  <a:solidFill>
                    <a:srgbClr val="404040"/>
                  </a:solidFill>
                  <a:latin typeface="华文中宋" panose="02010600040101010101" pitchFamily="2" charset="-122"/>
                  <a:ea typeface="华文中宋" panose="02010600040101010101" pitchFamily="2" charset="-122"/>
                </a:rPr>
                <a:t>疾病预防控制中心</a:t>
              </a:r>
              <a:endParaRPr lang="en-US" altLang="zh-CN" sz="2400" dirty="0">
                <a:solidFill>
                  <a:srgbClr val="404040"/>
                </a:solidFill>
                <a:latin typeface="华文中宋" panose="02010600040101010101" pitchFamily="2" charset="-122"/>
                <a:ea typeface="华文中宋" panose="02010600040101010101" pitchFamily="2" charset="-122"/>
              </a:endParaRPr>
            </a:p>
          </p:txBody>
        </p:sp>
      </p:grpSp>
      <p:sp>
        <p:nvSpPr>
          <p:cNvPr id="4108" name="AutoShape 28"/>
          <p:cNvSpPr/>
          <p:nvPr/>
        </p:nvSpPr>
        <p:spPr>
          <a:xfrm>
            <a:off x="6091238" y="5518150"/>
            <a:ext cx="2833687" cy="719138"/>
          </a:xfrm>
          <a:custGeom>
            <a:avLst/>
            <a:gdLst>
              <a:gd name="txL" fmla="*/ 0 w 2833687"/>
              <a:gd name="txT" fmla="*/ 0 h 719138"/>
              <a:gd name="txR" fmla="*/ 2833687 w 2833687"/>
              <a:gd name="txB" fmla="*/ 719138 h 719138"/>
            </a:gdLst>
            <a:ahLst/>
            <a:cxnLst>
              <a:cxn ang="0">
                <a:pos x="2833687" y="359569"/>
              </a:cxn>
              <a:cxn ang="5898240">
                <a:pos x="1416854" y="719138"/>
              </a:cxn>
              <a:cxn ang="11796480">
                <a:pos x="0" y="359569"/>
              </a:cxn>
              <a:cxn ang="17694720">
                <a:pos x="1416854" y="0"/>
              </a:cxn>
            </a:cxnLst>
            <a:rect l="txL" t="txT" r="txR" b="txB"/>
            <a:pathLst>
              <a:path w="2833687" h="719138">
                <a:moveTo>
                  <a:pt x="0" y="2004"/>
                </a:moveTo>
                <a:lnTo>
                  <a:pt x="6347" y="0"/>
                </a:lnTo>
                <a:lnTo>
                  <a:pt x="7876" y="0"/>
                </a:lnTo>
                <a:lnTo>
                  <a:pt x="1529" y="2004"/>
                </a:lnTo>
                <a:lnTo>
                  <a:pt x="0" y="2004"/>
                </a:lnTo>
                <a:close/>
              </a:path>
            </a:pathLst>
          </a:custGeom>
          <a:gradFill rotWithShape="0">
            <a:gsLst>
              <a:gs pos="0">
                <a:srgbClr val="007E8B">
                  <a:alpha val="100000"/>
                </a:srgbClr>
              </a:gs>
              <a:gs pos="100000">
                <a:srgbClr val="007E8B">
                  <a:alpha val="0"/>
                </a:srgbClr>
              </a:gs>
            </a:gsLst>
            <a:lin ang="0" scaled="1"/>
            <a:tileRect/>
          </a:gradFill>
          <a:ln w="12600">
            <a:noFill/>
          </a:ln>
        </p:spPr>
        <p:txBody>
          <a:bodyPr/>
          <a:p>
            <a:endParaRPr lang="zh-CN" altLang="en-US"/>
          </a:p>
        </p:txBody>
      </p:sp>
      <p:pic>
        <p:nvPicPr>
          <p:cNvPr id="4109" name="Picture 32"/>
          <p:cNvPicPr>
            <a:picLocks noChangeAspect="1"/>
          </p:cNvPicPr>
          <p:nvPr/>
        </p:nvPicPr>
        <p:blipFill>
          <a:blip r:embed="rId1"/>
          <a:stretch>
            <a:fillRect/>
          </a:stretch>
        </p:blipFill>
        <p:spPr>
          <a:xfrm>
            <a:off x="666750" y="857250"/>
            <a:ext cx="2835275" cy="344488"/>
          </a:xfrm>
          <a:prstGeom prst="rect">
            <a:avLst/>
          </a:prstGeom>
          <a:noFill/>
          <a:ln w="9525">
            <a:noFill/>
          </a:ln>
        </p:spPr>
      </p:pic>
      <p:pic>
        <p:nvPicPr>
          <p:cNvPr id="4110" name="Picture 33"/>
          <p:cNvPicPr>
            <a:picLocks noChangeAspect="1"/>
          </p:cNvPicPr>
          <p:nvPr/>
        </p:nvPicPr>
        <p:blipFill>
          <a:blip r:embed="rId2"/>
          <a:stretch>
            <a:fillRect/>
          </a:stretch>
        </p:blipFill>
        <p:spPr>
          <a:xfrm>
            <a:off x="0" y="1857375"/>
            <a:ext cx="2346325" cy="198438"/>
          </a:xfrm>
          <a:prstGeom prst="rect">
            <a:avLst/>
          </a:prstGeom>
          <a:noFill/>
          <a:ln w="9525">
            <a:noFill/>
          </a:ln>
        </p:spPr>
      </p:pic>
      <p:pic>
        <p:nvPicPr>
          <p:cNvPr id="4111" name="Picture 34"/>
          <p:cNvPicPr>
            <a:picLocks noChangeAspect="1"/>
          </p:cNvPicPr>
          <p:nvPr/>
        </p:nvPicPr>
        <p:blipFill>
          <a:blip r:embed="rId3"/>
          <a:stretch>
            <a:fillRect/>
          </a:stretch>
        </p:blipFill>
        <p:spPr>
          <a:xfrm>
            <a:off x="2238375" y="1571625"/>
            <a:ext cx="2400300" cy="80963"/>
          </a:xfrm>
          <a:prstGeom prst="rect">
            <a:avLst/>
          </a:prstGeom>
          <a:noFill/>
          <a:ln w="9525">
            <a:noFill/>
          </a:ln>
        </p:spPr>
      </p:pic>
      <p:pic>
        <p:nvPicPr>
          <p:cNvPr id="4112" name="Picture 35"/>
          <p:cNvPicPr>
            <a:picLocks noChangeAspect="1"/>
          </p:cNvPicPr>
          <p:nvPr/>
        </p:nvPicPr>
        <p:blipFill>
          <a:blip r:embed="rId4"/>
          <a:stretch>
            <a:fillRect/>
          </a:stretch>
        </p:blipFill>
        <p:spPr>
          <a:xfrm>
            <a:off x="-119062" y="4929188"/>
            <a:ext cx="2400300" cy="95250"/>
          </a:xfrm>
          <a:prstGeom prst="rect">
            <a:avLst/>
          </a:prstGeom>
          <a:noFill/>
          <a:ln w="9525">
            <a:noFill/>
          </a:ln>
        </p:spPr>
      </p:pic>
      <p:pic>
        <p:nvPicPr>
          <p:cNvPr id="4113" name="Picture 36"/>
          <p:cNvPicPr>
            <a:picLocks noChangeAspect="1"/>
          </p:cNvPicPr>
          <p:nvPr/>
        </p:nvPicPr>
        <p:blipFill>
          <a:blip r:embed="rId5"/>
          <a:stretch>
            <a:fillRect/>
          </a:stretch>
        </p:blipFill>
        <p:spPr>
          <a:xfrm>
            <a:off x="2095500" y="4500563"/>
            <a:ext cx="2400300" cy="301625"/>
          </a:xfrm>
          <a:prstGeom prst="rect">
            <a:avLst/>
          </a:prstGeom>
          <a:noFill/>
          <a:ln w="9525">
            <a:noFill/>
          </a:ln>
        </p:spPr>
      </p:pic>
      <p:pic>
        <p:nvPicPr>
          <p:cNvPr id="4114" name="Picture 37"/>
          <p:cNvPicPr>
            <a:picLocks noChangeAspect="1"/>
          </p:cNvPicPr>
          <p:nvPr/>
        </p:nvPicPr>
        <p:blipFill>
          <a:blip r:embed="rId6"/>
          <a:stretch>
            <a:fillRect/>
          </a:stretch>
        </p:blipFill>
        <p:spPr>
          <a:xfrm>
            <a:off x="8232775" y="2000250"/>
            <a:ext cx="3959225" cy="285750"/>
          </a:xfrm>
          <a:prstGeom prst="rect">
            <a:avLst/>
          </a:prstGeom>
          <a:noFill/>
          <a:ln w="9525">
            <a:noFill/>
          </a:ln>
        </p:spPr>
      </p:pic>
      <p:pic>
        <p:nvPicPr>
          <p:cNvPr id="4115" name="Picture 38"/>
          <p:cNvPicPr>
            <a:picLocks noChangeAspect="1"/>
          </p:cNvPicPr>
          <p:nvPr/>
        </p:nvPicPr>
        <p:blipFill>
          <a:blip r:embed="rId7"/>
          <a:stretch>
            <a:fillRect/>
          </a:stretch>
        </p:blipFill>
        <p:spPr>
          <a:xfrm>
            <a:off x="6116638" y="5313363"/>
            <a:ext cx="2835275" cy="722312"/>
          </a:xfrm>
          <a:prstGeom prst="rect">
            <a:avLst/>
          </a:prstGeom>
          <a:noFill/>
          <a:ln w="9525">
            <a:noFill/>
          </a:ln>
        </p:spPr>
      </p:pic>
      <p:grpSp>
        <p:nvGrpSpPr>
          <p:cNvPr id="4116" name="PA-102216"/>
          <p:cNvGrpSpPr/>
          <p:nvPr/>
        </p:nvGrpSpPr>
        <p:grpSpPr>
          <a:xfrm>
            <a:off x="1289050" y="5505450"/>
            <a:ext cx="292100" cy="292100"/>
            <a:chOff x="801291" y="3535885"/>
            <a:chExt cx="219347" cy="219347"/>
          </a:xfrm>
        </p:grpSpPr>
        <p:sp>
          <p:nvSpPr>
            <p:cNvPr id="4118" name="PA-椭圆 10"/>
            <p:cNvSpPr/>
            <p:nvPr>
              <p:custDataLst>
                <p:tags r:id="rId8"/>
              </p:custDataLst>
            </p:nvPr>
          </p:nvSpPr>
          <p:spPr>
            <a:xfrm>
              <a:off x="801291" y="3535885"/>
              <a:ext cx="219034" cy="219347"/>
            </a:xfrm>
            <a:prstGeom prst="ellipse">
              <a:avLst/>
            </a:prstGeom>
            <a:solidFill>
              <a:srgbClr val="007E8B"/>
            </a:solidFill>
            <a:ln w="9525">
              <a:noFill/>
            </a:ln>
          </p:spPr>
          <p:txBody>
            <a:bodyPr wrap="none" anchor="ctr"/>
            <a:p>
              <a:pPr algn="ctr" eaLnBrk="1" hangingPunct="1"/>
              <a:endParaRPr lang="zh-CN" altLang="en-US" sz="1000" dirty="0">
                <a:solidFill>
                  <a:srgbClr val="0D0D0D"/>
                </a:solidFill>
                <a:latin typeface="等线" panose="02010600030101010101" pitchFamily="2" charset="-122"/>
                <a:ea typeface="阿里巴巴普惠体 Light"/>
              </a:endParaRPr>
            </a:p>
          </p:txBody>
        </p:sp>
        <p:grpSp>
          <p:nvGrpSpPr>
            <p:cNvPr id="4119" name="组合 43"/>
            <p:cNvGrpSpPr/>
            <p:nvPr/>
          </p:nvGrpSpPr>
          <p:grpSpPr>
            <a:xfrm>
              <a:off x="860811" y="3583569"/>
              <a:ext cx="99994" cy="114443"/>
              <a:chOff x="860811" y="3583569"/>
              <a:chExt cx="99994" cy="114443"/>
            </a:xfrm>
          </p:grpSpPr>
          <p:sp>
            <p:nvSpPr>
              <p:cNvPr id="39" name="PA-任意多边形 12"/>
              <p:cNvSpPr>
                <a:spLocks noEditPoints="1"/>
              </p:cNvSpPr>
              <p:nvPr>
                <p:custDataLst>
                  <p:tags r:id="rId9"/>
                </p:custDataLst>
              </p:nvPr>
            </p:nvSpPr>
            <p:spPr bwMode="auto">
              <a:xfrm>
                <a:off x="883546" y="3583569"/>
                <a:ext cx="53644" cy="53645"/>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ysClr val="window" lastClr="FFFFFF"/>
              </a:solidFill>
              <a:ln w="9525" cap="flat" cmpd="sng" algn="ctr">
                <a:noFill/>
                <a:prstDash val="solid"/>
                <a:miter lim="800000"/>
              </a:ln>
              <a:effectLst/>
            </p:spPr>
            <p:txBody>
              <a:bodyPr lIns="121920" tIns="60960" rIns="121920" bIns="6096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black">
                      <a:lumMod val="95000"/>
                      <a:lumOff val="5000"/>
                    </a:prstClr>
                  </a:solidFill>
                  <a:effectLst/>
                  <a:uLnTx/>
                  <a:uFillTx/>
                  <a:latin typeface="阿里巴巴普惠体 Light"/>
                  <a:ea typeface="阿里巴巴普惠体 Light"/>
                  <a:cs typeface="阿里巴巴普惠体 Light"/>
                  <a:sym typeface="+mn-lt"/>
                </a:endParaRPr>
              </a:p>
            </p:txBody>
          </p:sp>
          <p:sp>
            <p:nvSpPr>
              <p:cNvPr id="40" name="PA-任意多边形 13"/>
              <p:cNvSpPr/>
              <p:nvPr>
                <p:custDataLst>
                  <p:tags r:id="rId10"/>
                </p:custDataLst>
              </p:nvPr>
            </p:nvSpPr>
            <p:spPr bwMode="auto">
              <a:xfrm>
                <a:off x="860896" y="3643174"/>
                <a:ext cx="100137" cy="54837"/>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ysClr val="window" lastClr="FFFFFF"/>
              </a:solidFill>
              <a:ln w="9525" cap="flat" cmpd="sng" algn="ctr">
                <a:noFill/>
                <a:prstDash val="solid"/>
                <a:miter lim="800000"/>
              </a:ln>
              <a:effectLst/>
            </p:spPr>
            <p:txBody>
              <a:bodyPr lIns="121920" tIns="60960" rIns="121920" bIns="6096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black">
                      <a:lumMod val="95000"/>
                      <a:lumOff val="5000"/>
                    </a:prstClr>
                  </a:solidFill>
                  <a:effectLst/>
                  <a:uLnTx/>
                  <a:uFillTx/>
                  <a:latin typeface="阿里巴巴普惠体 Light"/>
                  <a:ea typeface="阿里巴巴普惠体 Light"/>
                  <a:cs typeface="阿里巴巴普惠体 Light"/>
                  <a:sym typeface="+mn-lt"/>
                </a:endParaRPr>
              </a:p>
            </p:txBody>
          </p:sp>
        </p:grpSp>
      </p:grpSp>
      <p:pic>
        <p:nvPicPr>
          <p:cNvPr id="4117" name="Picture 2"/>
          <p:cNvPicPr>
            <a:picLocks noChangeAspect="1"/>
          </p:cNvPicPr>
          <p:nvPr/>
        </p:nvPicPr>
        <p:blipFill>
          <a:blip r:embed="rId11"/>
          <a:stretch>
            <a:fillRect/>
          </a:stretch>
        </p:blipFill>
        <p:spPr>
          <a:xfrm>
            <a:off x="8539163" y="3997325"/>
            <a:ext cx="3346450" cy="262096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PA-102238"/>
          <p:cNvSpPr/>
          <p:nvPr>
            <p:custDataLst>
              <p:tags r:id="rId1"/>
            </p:custDataLst>
          </p:nvPr>
        </p:nvSpPr>
        <p:spPr>
          <a:xfrm>
            <a:off x="0" y="119063"/>
            <a:ext cx="12192000" cy="6858000"/>
          </a:xfrm>
          <a:prstGeom prst="rect">
            <a:avLst/>
          </a:prstGeom>
          <a:solidFill>
            <a:srgbClr val="FFFFFF">
              <a:alpha val="85097"/>
            </a:srgbClr>
          </a:solidFill>
          <a:ln w="9525">
            <a:noFill/>
          </a:ln>
        </p:spPr>
        <p:txBody>
          <a:bodyPr/>
          <a:p>
            <a:pPr eaLnBrk="1" hangingPunct="1"/>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3315" name="组合 5"/>
          <p:cNvGrpSpPr/>
          <p:nvPr/>
        </p:nvGrpSpPr>
        <p:grpSpPr>
          <a:xfrm>
            <a:off x="1393825" y="1844675"/>
            <a:ext cx="3654425" cy="3654425"/>
            <a:chOff x="1611520" y="1832049"/>
            <a:chExt cx="3981450" cy="3981450"/>
          </a:xfrm>
        </p:grpSpPr>
        <p:sp>
          <p:nvSpPr>
            <p:cNvPr id="5" name="椭圆 4"/>
            <p:cNvSpPr/>
            <p:nvPr/>
          </p:nvSpPr>
          <p:spPr>
            <a:xfrm>
              <a:off x="1611520" y="1832049"/>
              <a:ext cx="3981450" cy="3981450"/>
            </a:xfrm>
            <a:prstGeom prst="ellipse">
              <a:avLst/>
            </a:prstGeom>
            <a:noFill/>
            <a:ln>
              <a:solidFill>
                <a:srgbClr val="007E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1841552" y="2062081"/>
              <a:ext cx="3521387" cy="3521387"/>
            </a:xfrm>
            <a:prstGeom prst="ellipse">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3316" name="任意多边形 25"/>
          <p:cNvSpPr/>
          <p:nvPr>
            <p:custDataLst>
              <p:tags r:id="rId2"/>
            </p:custDataLst>
          </p:nvPr>
        </p:nvSpPr>
        <p:spPr>
          <a:xfrm>
            <a:off x="0" y="1381125"/>
            <a:ext cx="12192000" cy="4589463"/>
          </a:xfrm>
          <a:custGeom>
            <a:avLst/>
            <a:gdLst>
              <a:gd name="txL" fmla="*/ 0 w 12192000"/>
              <a:gd name="txT" fmla="*/ 0 h 4589206"/>
              <a:gd name="txR" fmla="*/ 12192000 w 12192000"/>
              <a:gd name="txB" fmla="*/ 4589206 h 4589206"/>
            </a:gdLst>
            <a:ahLst/>
            <a:cxnLst>
              <a:cxn ang="0">
                <a:pos x="5035164" y="0"/>
              </a:cxn>
              <a:cxn ang="0">
                <a:pos x="12192000" y="0"/>
              </a:cxn>
              <a:cxn ang="0">
                <a:pos x="12192000" y="4591771"/>
              </a:cxn>
              <a:cxn ang="0">
                <a:pos x="4067812" y="4591771"/>
              </a:cxn>
              <a:cxn ang="0">
                <a:pos x="4157216" y="4533032"/>
              </a:cxn>
              <a:cxn ang="0">
                <a:pos x="5231312" y="3261402"/>
              </a:cxn>
              <a:cxn ang="0">
                <a:pos x="5123592" y="91397"/>
              </a:cxn>
              <a:cxn ang="0">
                <a:pos x="0" y="0"/>
              </a:cxn>
              <a:cxn ang="0">
                <a:pos x="2376440" y="0"/>
              </a:cxn>
              <a:cxn ang="0">
                <a:pos x="2191438" y="145227"/>
              </a:cxn>
              <a:cxn ang="0">
                <a:pos x="1324385" y="1254329"/>
              </a:cxn>
              <a:cxn ang="0">
                <a:pos x="1586680" y="4584087"/>
              </a:cxn>
              <a:cxn ang="0">
                <a:pos x="1596315" y="4591771"/>
              </a:cxn>
              <a:cxn ang="0">
                <a:pos x="0" y="4591771"/>
              </a:cxn>
            </a:cxnLst>
            <a:rect l="txL" t="txT" r="txR" b="txB"/>
            <a:pathLst>
              <a:path w="12192000" h="4589206">
                <a:moveTo>
                  <a:pt x="5035167" y="0"/>
                </a:moveTo>
                <a:lnTo>
                  <a:pt x="12192000" y="0"/>
                </a:lnTo>
                <a:lnTo>
                  <a:pt x="12192000" y="4589206"/>
                </a:lnTo>
                <a:lnTo>
                  <a:pt x="4067812" y="4589206"/>
                </a:lnTo>
                <a:lnTo>
                  <a:pt x="4157216" y="4530480"/>
                </a:lnTo>
                <a:cubicBezTo>
                  <a:pt x="4579220" y="4226940"/>
                  <a:pt x="4957024" y="3793793"/>
                  <a:pt x="5231313" y="3259567"/>
                </a:cubicBezTo>
                <a:cubicBezTo>
                  <a:pt x="5825606" y="2102079"/>
                  <a:pt x="5751104" y="826216"/>
                  <a:pt x="5123592" y="91347"/>
                </a:cubicBezTo>
                <a:lnTo>
                  <a:pt x="5035167" y="0"/>
                </a:lnTo>
                <a:close/>
                <a:moveTo>
                  <a:pt x="0" y="0"/>
                </a:moveTo>
                <a:lnTo>
                  <a:pt x="2376441" y="0"/>
                </a:lnTo>
                <a:lnTo>
                  <a:pt x="2191438" y="145147"/>
                </a:lnTo>
                <a:cubicBezTo>
                  <a:pt x="1853419" y="433439"/>
                  <a:pt x="1552959" y="808433"/>
                  <a:pt x="1324385" y="1253621"/>
                </a:cubicBezTo>
                <a:cubicBezTo>
                  <a:pt x="684377" y="2500147"/>
                  <a:pt x="820014" y="3883959"/>
                  <a:pt x="1586680" y="4581523"/>
                </a:cubicBezTo>
                <a:lnTo>
                  <a:pt x="1596315" y="4589206"/>
                </a:lnTo>
                <a:lnTo>
                  <a:pt x="0" y="4589206"/>
                </a:lnTo>
                <a:lnTo>
                  <a:pt x="0" y="0"/>
                </a:lnTo>
                <a:close/>
              </a:path>
            </a:pathLst>
          </a:custGeom>
          <a:solidFill>
            <a:srgbClr val="007E8B">
              <a:alpha val="100000"/>
            </a:srgbClr>
          </a:solidFill>
          <a:ln w="9525">
            <a:noFill/>
          </a:ln>
        </p:spPr>
        <p:txBody>
          <a:bodyPr/>
          <a:p>
            <a:endParaRPr lang="zh-CN" altLang="en-US"/>
          </a:p>
        </p:txBody>
      </p:sp>
      <p:grpSp>
        <p:nvGrpSpPr>
          <p:cNvPr id="13317" name="组合 16"/>
          <p:cNvGrpSpPr/>
          <p:nvPr/>
        </p:nvGrpSpPr>
        <p:grpSpPr>
          <a:xfrm>
            <a:off x="6227763" y="2055813"/>
            <a:ext cx="4784725" cy="3232150"/>
            <a:chOff x="6321658" y="2056535"/>
            <a:chExt cx="4784492" cy="3231310"/>
          </a:xfrm>
        </p:grpSpPr>
        <p:grpSp>
          <p:nvGrpSpPr>
            <p:cNvPr id="13321" name="组合 7"/>
            <p:cNvGrpSpPr/>
            <p:nvPr/>
          </p:nvGrpSpPr>
          <p:grpSpPr>
            <a:xfrm>
              <a:off x="6321659" y="2164184"/>
              <a:ext cx="4690709" cy="2373501"/>
              <a:chOff x="6321659" y="2164184"/>
              <a:chExt cx="4690709" cy="2373501"/>
            </a:xfrm>
          </p:grpSpPr>
          <p:sp>
            <p:nvSpPr>
              <p:cNvPr id="13324" name="PA-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custDataLst>
                  <p:tags r:id="rId3"/>
                </p:custDataLst>
              </p:nvPr>
            </p:nvSpPr>
            <p:spPr>
              <a:xfrm>
                <a:off x="6415437" y="3676157"/>
                <a:ext cx="4596931" cy="861528"/>
              </a:xfrm>
              <a:prstGeom prst="rect">
                <a:avLst/>
              </a:prstGeom>
              <a:noFill/>
              <a:ln w="9525">
                <a:noFill/>
              </a:ln>
            </p:spPr>
            <p:txBody>
              <a:bodyPr lIns="121899" tIns="60949" rIns="121899" bIns="60949">
                <a:spAutoFit/>
              </a:bodyPr>
              <a:p>
                <a:pPr algn="ctr" eaLnBrk="1" hangingPunct="1"/>
                <a:r>
                  <a:rPr lang="zh-CN" altLang="en-US" sz="4800" b="1" dirty="0">
                    <a:solidFill>
                      <a:schemeClr val="bg1"/>
                    </a:solidFill>
                    <a:latin typeface="思源黑体 CN Heavy"/>
                    <a:ea typeface="思源黑体 CN Heavy"/>
                  </a:rPr>
                  <a:t>中小学校开学后</a:t>
                </a:r>
                <a:endParaRPr lang="zh-CN" altLang="en-US" sz="4800" b="1" dirty="0">
                  <a:solidFill>
                    <a:schemeClr val="bg1"/>
                  </a:solidFill>
                  <a:latin typeface="思源黑体 CN Heavy"/>
                  <a:ea typeface="思源黑体 CN Heavy"/>
                </a:endParaRPr>
              </a:p>
            </p:txBody>
          </p:sp>
          <p:sp>
            <p:nvSpPr>
              <p:cNvPr id="13325" name="文字方塊 37"/>
              <p:cNvSpPr txBox="1"/>
              <p:nvPr/>
            </p:nvSpPr>
            <p:spPr>
              <a:xfrm>
                <a:off x="6321659" y="2164184"/>
                <a:ext cx="982913" cy="1015399"/>
              </a:xfrm>
              <a:prstGeom prst="rect">
                <a:avLst/>
              </a:prstGeom>
              <a:noFill/>
              <a:ln w="9525">
                <a:noFill/>
              </a:ln>
            </p:spPr>
            <p:txBody>
              <a:bodyPr wrap="none">
                <a:spAutoFit/>
              </a:bodyPr>
              <a:p>
                <a:pPr eaLnBrk="1" hangingPunct="1"/>
                <a:r>
                  <a:rPr lang="en-US" altLang="zh-TW" sz="6000" dirty="0">
                    <a:solidFill>
                      <a:schemeClr val="bg1"/>
                    </a:solidFill>
                    <a:latin typeface="Impact" panose="020B0806030902050204" pitchFamily="34" charset="0"/>
                    <a:ea typeface="微软雅黑 Light" panose="020B0502040204020203" pitchFamily="34" charset="-122"/>
                  </a:rPr>
                  <a:t>02</a:t>
                </a:r>
                <a:endParaRPr lang="zh-TW" altLang="en-US" sz="6000" dirty="0">
                  <a:solidFill>
                    <a:schemeClr val="bg1"/>
                  </a:solidFill>
                  <a:latin typeface="Impact" panose="020B0806030902050204" pitchFamily="34" charset="0"/>
                  <a:ea typeface="微软雅黑 Light" panose="020B0502040204020203" pitchFamily="34" charset="-122"/>
                </a:endParaRPr>
              </a:p>
            </p:txBody>
          </p:sp>
        </p:grpSp>
        <p:cxnSp>
          <p:nvCxnSpPr>
            <p:cNvPr id="11" name="直接连接符 10"/>
            <p:cNvCxnSpPr/>
            <p:nvPr/>
          </p:nvCxnSpPr>
          <p:spPr>
            <a:xfrm>
              <a:off x="6321658" y="2056535"/>
              <a:ext cx="478449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21658" y="5287845"/>
              <a:ext cx="478449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2" name="平行四边形 31"/>
          <p:cNvSpPr/>
          <p:nvPr/>
        </p:nvSpPr>
        <p:spPr>
          <a:xfrm>
            <a:off x="128588" y="290513"/>
            <a:ext cx="1981200" cy="417513"/>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19" name="heart-with-lifeline-variant_33328"/>
          <p:cNvSpPr>
            <a:spLocks noChangeAspect="1"/>
          </p:cNvSpPr>
          <p:nvPr/>
        </p:nvSpPr>
        <p:spPr>
          <a:xfrm>
            <a:off x="128588" y="342900"/>
            <a:ext cx="300037" cy="301625"/>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pic>
        <p:nvPicPr>
          <p:cNvPr id="13320" name="Picture 16"/>
          <p:cNvPicPr>
            <a:picLocks noChangeAspect="1"/>
          </p:cNvPicPr>
          <p:nvPr/>
        </p:nvPicPr>
        <p:blipFill>
          <a:blip r:embed="rId4"/>
          <a:stretch>
            <a:fillRect/>
          </a:stretch>
        </p:blipFill>
        <p:spPr>
          <a:xfrm>
            <a:off x="1617663" y="2671763"/>
            <a:ext cx="2967037" cy="20764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5"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14346"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9251950" cy="1441450"/>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1"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14342" name="矩形 1"/>
          <p:cNvSpPr/>
          <p:nvPr/>
        </p:nvSpPr>
        <p:spPr>
          <a:xfrm>
            <a:off x="2955925" y="361950"/>
            <a:ext cx="6737350" cy="1200150"/>
          </a:xfrm>
          <a:prstGeom prst="rect">
            <a:avLst/>
          </a:prstGeom>
          <a:noFill/>
          <a:ln w="9525">
            <a:noFill/>
          </a:ln>
        </p:spPr>
        <p:txBody>
          <a:bodyPr>
            <a:spAutoFit/>
          </a:bodyPr>
          <a:p>
            <a:r>
              <a:rPr lang="en-US" altLang="zh-CN" sz="2400" b="1" dirty="0">
                <a:solidFill>
                  <a:srgbClr val="007E8B"/>
                </a:solidFill>
                <a:latin typeface="Arial" panose="020B0604020202020204" pitchFamily="34" charset="0"/>
              </a:rPr>
              <a:t>8.</a:t>
            </a:r>
            <a:r>
              <a:rPr lang="zh-CN" altLang="zh-CN" sz="2400" b="1" dirty="0">
                <a:solidFill>
                  <a:srgbClr val="007E8B"/>
                </a:solidFill>
                <a:latin typeface="Arial" panose="020B0604020202020204" pitchFamily="34" charset="0"/>
              </a:rPr>
              <a:t>每日掌握教职员工及学生健康情况，加强对学生及教职员工的晨、午检工作，实行“日报告”</a:t>
            </a:r>
            <a:r>
              <a:rPr lang="zh-CN" altLang="en-US" sz="2400" b="1" dirty="0">
                <a:solidFill>
                  <a:srgbClr val="007E8B"/>
                </a:solidFill>
                <a:latin typeface="Arial" panose="020B0604020202020204" pitchFamily="34" charset="0"/>
              </a:rPr>
              <a:t>、</a:t>
            </a:r>
            <a:r>
              <a:rPr lang="zh-CN" altLang="zh-CN" sz="2400" b="1" dirty="0">
                <a:solidFill>
                  <a:srgbClr val="007E8B"/>
                </a:solidFill>
                <a:latin typeface="Arial" panose="020B0604020202020204" pitchFamily="34" charset="0"/>
              </a:rPr>
              <a:t>“零报告”制度，并向主管部门报告。</a:t>
            </a:r>
            <a:endParaRPr lang="zh-CN" altLang="zh-CN" sz="2400" b="1" dirty="0">
              <a:solidFill>
                <a:srgbClr val="007E8B"/>
              </a:solidFill>
              <a:latin typeface="Arial" panose="020B0604020202020204" pitchFamily="34" charset="0"/>
            </a:endParaRPr>
          </a:p>
        </p:txBody>
      </p:sp>
      <p:pic>
        <p:nvPicPr>
          <p:cNvPr id="14343" name="Picture 21"/>
          <p:cNvPicPr>
            <a:picLocks noChangeAspect="1"/>
          </p:cNvPicPr>
          <p:nvPr/>
        </p:nvPicPr>
        <p:blipFill>
          <a:blip r:embed="rId2"/>
          <a:stretch>
            <a:fillRect/>
          </a:stretch>
        </p:blipFill>
        <p:spPr>
          <a:xfrm>
            <a:off x="4664075" y="2379663"/>
            <a:ext cx="5133975" cy="379571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5363"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70"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15371"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9251950" cy="1441450"/>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5"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15366" name="矩形 1"/>
          <p:cNvSpPr/>
          <p:nvPr/>
        </p:nvSpPr>
        <p:spPr>
          <a:xfrm>
            <a:off x="2674938" y="576263"/>
            <a:ext cx="7326312" cy="831850"/>
          </a:xfrm>
          <a:prstGeom prst="rect">
            <a:avLst/>
          </a:prstGeom>
          <a:noFill/>
          <a:ln w="9525">
            <a:noFill/>
          </a:ln>
        </p:spPr>
        <p:txBody>
          <a:bodyPr>
            <a:spAutoFit/>
          </a:bodyPr>
          <a:p>
            <a:r>
              <a:rPr lang="en-US" altLang="zh-CN" sz="2400" b="1" dirty="0">
                <a:solidFill>
                  <a:srgbClr val="007E8B"/>
                </a:solidFill>
                <a:latin typeface="Arial" panose="020B0604020202020204" pitchFamily="34" charset="0"/>
              </a:rPr>
              <a:t>9.</a:t>
            </a:r>
            <a:r>
              <a:rPr lang="zh-CN" altLang="en-US" sz="2400" b="1" dirty="0">
                <a:solidFill>
                  <a:srgbClr val="007E8B"/>
                </a:solidFill>
                <a:latin typeface="Arial" panose="020B0604020202020204" pitchFamily="34" charset="0"/>
              </a:rPr>
              <a:t>妥善保管消毒剂，标识明确，避免误食或灼伤。</a:t>
            </a:r>
            <a:endParaRPr lang="en-US" altLang="zh-CN" sz="2400" b="1" dirty="0">
              <a:solidFill>
                <a:srgbClr val="007E8B"/>
              </a:solidFill>
              <a:latin typeface="Arial" panose="020B0604020202020204" pitchFamily="34" charset="0"/>
            </a:endParaRPr>
          </a:p>
          <a:p>
            <a:r>
              <a:rPr lang="zh-CN" altLang="en-US" sz="2400" b="1" dirty="0">
                <a:solidFill>
                  <a:srgbClr val="007E8B"/>
                </a:solidFill>
                <a:latin typeface="Arial" panose="020B0604020202020204" pitchFamily="34" charset="0"/>
              </a:rPr>
              <a:t>实施消毒处理时，操作人员应当采取有效防护措施。</a:t>
            </a:r>
            <a:endParaRPr lang="zh-CN" altLang="zh-CN" sz="2400" b="1" dirty="0">
              <a:solidFill>
                <a:srgbClr val="007E8B"/>
              </a:solidFill>
              <a:latin typeface="Arial" panose="020B0604020202020204" pitchFamily="34" charset="0"/>
            </a:endParaRPr>
          </a:p>
        </p:txBody>
      </p:sp>
      <p:pic>
        <p:nvPicPr>
          <p:cNvPr id="15367" name="Picture 2"/>
          <p:cNvPicPr>
            <a:picLocks noChangeAspect="1"/>
          </p:cNvPicPr>
          <p:nvPr/>
        </p:nvPicPr>
        <p:blipFill>
          <a:blip r:embed="rId2"/>
          <a:stretch>
            <a:fillRect/>
          </a:stretch>
        </p:blipFill>
        <p:spPr>
          <a:xfrm>
            <a:off x="4646613" y="3108325"/>
            <a:ext cx="7370762" cy="3584575"/>
          </a:xfrm>
          <a:prstGeom prst="rect">
            <a:avLst/>
          </a:prstGeom>
          <a:noFill/>
          <a:ln w="9525">
            <a:noFill/>
          </a:ln>
        </p:spPr>
      </p:pic>
      <p:sp>
        <p:nvSpPr>
          <p:cNvPr id="3" name="爆炸形 1 2"/>
          <p:cNvSpPr/>
          <p:nvPr/>
        </p:nvSpPr>
        <p:spPr>
          <a:xfrm>
            <a:off x="2655888" y="1916113"/>
            <a:ext cx="3981450" cy="1176338"/>
          </a:xfrm>
          <a:prstGeom prst="irregularSeal1">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7E8B"/>
                </a:solidFill>
                <a:effectLst/>
                <a:uLnTx/>
                <a:uFillTx/>
                <a:latin typeface="+mn-lt"/>
                <a:ea typeface="+mn-ea"/>
                <a:cs typeface="+mn-cs"/>
              </a:rPr>
              <a:t>注意事项</a:t>
            </a:r>
            <a:endParaRPr kumimoji="0" lang="zh-CN" altLang="en-US" sz="3200" b="1" i="0" u="none" strike="noStrike" kern="1200" cap="none" spc="0" normalizeH="0" baseline="0" noProof="0" dirty="0">
              <a:ln>
                <a:noFill/>
              </a:ln>
              <a:solidFill>
                <a:srgbClr val="007E8B"/>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6387"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93"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16394"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9251950" cy="3059113"/>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89"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16390" name="矩形 1"/>
          <p:cNvSpPr/>
          <p:nvPr/>
        </p:nvSpPr>
        <p:spPr>
          <a:xfrm>
            <a:off x="2876550" y="430213"/>
            <a:ext cx="6737350" cy="2678112"/>
          </a:xfrm>
          <a:prstGeom prst="rect">
            <a:avLst/>
          </a:prstGeom>
          <a:noFill/>
          <a:ln w="9525">
            <a:noFill/>
          </a:ln>
        </p:spPr>
        <p:txBody>
          <a:bodyPr>
            <a:spAutoFit/>
          </a:bodyPr>
          <a:p>
            <a:r>
              <a:rPr lang="en-US" altLang="zh-CN" sz="2400" b="1" dirty="0">
                <a:solidFill>
                  <a:srgbClr val="007E8B"/>
                </a:solidFill>
                <a:latin typeface="Arial" panose="020B0604020202020204" pitchFamily="34" charset="0"/>
              </a:rPr>
              <a:t>10.</a:t>
            </a:r>
            <a:r>
              <a:rPr lang="zh-CN" altLang="en-US" sz="2400" b="1" dirty="0">
                <a:solidFill>
                  <a:srgbClr val="007E8B"/>
                </a:solidFill>
                <a:latin typeface="Arial" panose="020B0604020202020204" pitchFamily="34" charset="0"/>
              </a:rPr>
              <a:t>各类生活、学习、工作场所（如教室、宿舍、图书馆、学生实验室、体育活动场所、餐厅、教师办公室、洗手间等）加强通风换气。每日通风不少于</a:t>
            </a:r>
            <a:r>
              <a:rPr lang="en-US" altLang="zh-CN" sz="2400" b="1" dirty="0">
                <a:solidFill>
                  <a:srgbClr val="FF0000"/>
                </a:solidFill>
                <a:latin typeface="Arial" panose="020B0604020202020204" pitchFamily="34" charset="0"/>
              </a:rPr>
              <a:t>3</a:t>
            </a:r>
            <a:r>
              <a:rPr lang="zh-CN" altLang="en-US" sz="2400" b="1" dirty="0">
                <a:solidFill>
                  <a:srgbClr val="007E8B"/>
                </a:solidFill>
                <a:latin typeface="Arial" panose="020B0604020202020204" pitchFamily="34" charset="0"/>
              </a:rPr>
              <a:t>次，每次不少于</a:t>
            </a:r>
            <a:r>
              <a:rPr lang="en-US" altLang="zh-CN" sz="2400" b="1" dirty="0">
                <a:solidFill>
                  <a:srgbClr val="FF0000"/>
                </a:solidFill>
                <a:latin typeface="Arial" panose="020B0604020202020204" pitchFamily="34" charset="0"/>
              </a:rPr>
              <a:t>30</a:t>
            </a:r>
            <a:r>
              <a:rPr lang="zh-CN" altLang="en-US" sz="2400" b="1" dirty="0">
                <a:solidFill>
                  <a:srgbClr val="007E8B"/>
                </a:solidFill>
                <a:latin typeface="Arial" panose="020B0604020202020204" pitchFamily="34" charset="0"/>
              </a:rPr>
              <a:t>分钟。课间尽量开窗通风，也可采用机械排风。如使用空调，应当保证空调系统供风安全，保证充足的新风输入，所有排风直接排到室外。</a:t>
            </a:r>
            <a:endParaRPr lang="zh-CN" altLang="zh-CN" sz="2400" b="1" dirty="0">
              <a:solidFill>
                <a:srgbClr val="007E8B"/>
              </a:solidFill>
              <a:latin typeface="Arial" panose="020B0604020202020204" pitchFamily="34" charset="0"/>
            </a:endParaRPr>
          </a:p>
        </p:txBody>
      </p:sp>
      <p:pic>
        <p:nvPicPr>
          <p:cNvPr id="16391" name="Picture 2"/>
          <p:cNvPicPr>
            <a:picLocks noChangeAspect="1" noChangeArrowheads="1"/>
          </p:cNvPicPr>
          <p:nvPr/>
        </p:nvPicPr>
        <p:blipFill>
          <a:blip r:embed="rId2"/>
          <a:srcRect/>
          <a:stretch>
            <a:fillRect/>
          </a:stretch>
        </p:blipFill>
        <p:spPr bwMode="auto">
          <a:xfrm>
            <a:off x="4187825" y="3484563"/>
            <a:ext cx="5915025" cy="3286125"/>
          </a:xfrm>
          <a:prstGeom prst="rect">
            <a:avLst/>
          </a:prstGeom>
          <a:noFill/>
          <a:ln w="9525">
            <a:solidFill>
              <a:schemeClr val="accent6">
                <a:lumMod val="75000"/>
              </a:schemeClr>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7411"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7"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17418"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6051550" cy="5699125"/>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3"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17414" name="矩形 1"/>
          <p:cNvSpPr/>
          <p:nvPr/>
        </p:nvSpPr>
        <p:spPr>
          <a:xfrm>
            <a:off x="2913063" y="904875"/>
            <a:ext cx="4989512" cy="4524375"/>
          </a:xfrm>
          <a:prstGeom prst="rect">
            <a:avLst/>
          </a:prstGeom>
          <a:noFill/>
          <a:ln w="9525">
            <a:noFill/>
          </a:ln>
        </p:spPr>
        <p:txBody>
          <a:bodyPr>
            <a:spAutoFit/>
          </a:bodyPr>
          <a:p>
            <a:pPr>
              <a:lnSpc>
                <a:spcPct val="150000"/>
              </a:lnSpc>
            </a:pPr>
            <a:r>
              <a:rPr lang="en-US" altLang="zh-CN" sz="2400" b="1" dirty="0">
                <a:solidFill>
                  <a:srgbClr val="007E8B"/>
                </a:solidFill>
                <a:latin typeface="Arial" panose="020B0604020202020204" pitchFamily="34" charset="0"/>
              </a:rPr>
              <a:t>11. </a:t>
            </a:r>
            <a:r>
              <a:rPr lang="zh-CN" altLang="en-US" sz="2400" b="1" dirty="0">
                <a:solidFill>
                  <a:srgbClr val="007E8B"/>
                </a:solidFill>
                <a:latin typeface="Arial" panose="020B0604020202020204" pitchFamily="34" charset="0"/>
              </a:rPr>
              <a:t>加强物体表面清洁消毒。应当保持教室、宿舍、图书馆、餐厅等场所环境整洁卫生，每天定期消毒并记录。对门把手、水龙头、楼梯扶手、宿舍床围栏、室内健身器材等高频接触表面，可用有效氯</a:t>
            </a:r>
            <a:r>
              <a:rPr lang="en-US" altLang="zh-CN" sz="2400" b="1" dirty="0">
                <a:solidFill>
                  <a:srgbClr val="007E8B"/>
                </a:solidFill>
                <a:latin typeface="Arial" panose="020B0604020202020204" pitchFamily="34" charset="0"/>
              </a:rPr>
              <a:t>250</a:t>
            </a:r>
            <a:r>
              <a:rPr lang="zh-CN" altLang="en-US" sz="2400" b="1" dirty="0">
                <a:solidFill>
                  <a:srgbClr val="007E8B"/>
                </a:solidFill>
                <a:latin typeface="Arial" panose="020B0604020202020204" pitchFamily="34" charset="0"/>
              </a:rPr>
              <a:t>～</a:t>
            </a:r>
            <a:r>
              <a:rPr lang="en-US" altLang="zh-CN" sz="2400" b="1" dirty="0">
                <a:solidFill>
                  <a:srgbClr val="007E8B"/>
                </a:solidFill>
                <a:latin typeface="Arial" panose="020B0604020202020204" pitchFamily="34" charset="0"/>
              </a:rPr>
              <a:t>500mg/L</a:t>
            </a:r>
            <a:r>
              <a:rPr lang="zh-CN" altLang="en-US" sz="2400" b="1" dirty="0">
                <a:solidFill>
                  <a:srgbClr val="007E8B"/>
                </a:solidFill>
                <a:latin typeface="Arial" panose="020B0604020202020204" pitchFamily="34" charset="0"/>
              </a:rPr>
              <a:t>的含氯消毒剂进行擦拭，也可采用消毒湿巾进行擦拭。</a:t>
            </a:r>
            <a:endParaRPr lang="zh-CN" altLang="zh-CN" sz="2400" b="1" dirty="0">
              <a:solidFill>
                <a:srgbClr val="007E8B"/>
              </a:solidFill>
              <a:latin typeface="Arial" panose="020B0604020202020204" pitchFamily="34" charset="0"/>
            </a:endParaRPr>
          </a:p>
        </p:txBody>
      </p:sp>
      <p:pic>
        <p:nvPicPr>
          <p:cNvPr id="17415" name="Picture 2"/>
          <p:cNvPicPr>
            <a:picLocks noChangeAspect="1"/>
          </p:cNvPicPr>
          <p:nvPr/>
        </p:nvPicPr>
        <p:blipFill>
          <a:blip r:embed="rId2"/>
          <a:stretch>
            <a:fillRect/>
          </a:stretch>
        </p:blipFill>
        <p:spPr>
          <a:xfrm>
            <a:off x="8912225" y="2838450"/>
            <a:ext cx="2960688" cy="35766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8435"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1"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18442"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5543550" cy="5757863"/>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37"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18438" name="矩形 1"/>
          <p:cNvSpPr/>
          <p:nvPr/>
        </p:nvSpPr>
        <p:spPr>
          <a:xfrm>
            <a:off x="2946400" y="635000"/>
            <a:ext cx="4616450" cy="5078413"/>
          </a:xfrm>
          <a:prstGeom prst="rect">
            <a:avLst/>
          </a:prstGeom>
          <a:noFill/>
          <a:ln w="9525">
            <a:noFill/>
          </a:ln>
        </p:spPr>
        <p:txBody>
          <a:bodyPr>
            <a:spAutoFit/>
          </a:bodyPr>
          <a:p>
            <a:pPr>
              <a:lnSpc>
                <a:spcPct val="150000"/>
              </a:lnSpc>
            </a:pPr>
            <a:r>
              <a:rPr lang="en-US" altLang="zh-CN" sz="2400" b="1" dirty="0">
                <a:solidFill>
                  <a:srgbClr val="007E8B"/>
                </a:solidFill>
                <a:latin typeface="Arial" panose="020B0604020202020204" pitchFamily="34" charset="0"/>
              </a:rPr>
              <a:t>12.</a:t>
            </a:r>
            <a:r>
              <a:rPr lang="zh-CN" altLang="en-US" sz="2400" b="1" dirty="0">
                <a:solidFill>
                  <a:srgbClr val="007E8B"/>
                </a:solidFill>
                <a:latin typeface="Arial" panose="020B0604020202020204" pitchFamily="34" charset="0"/>
              </a:rPr>
              <a:t>加强餐（饮）具的清洁消毒，餐（饮）具应当一人一具一用一消毒，建议学生自带餐具。餐（饮）具去残渣、清洗后，煮沸或流通蒸汽消毒</a:t>
            </a:r>
            <a:r>
              <a:rPr lang="en-US" altLang="zh-CN" sz="2400" b="1" dirty="0">
                <a:solidFill>
                  <a:srgbClr val="007E8B"/>
                </a:solidFill>
                <a:latin typeface="Arial" panose="020B0604020202020204" pitchFamily="34" charset="0"/>
              </a:rPr>
              <a:t>15</a:t>
            </a:r>
            <a:r>
              <a:rPr lang="zh-CN" altLang="en-US" sz="2400" b="1" dirty="0">
                <a:solidFill>
                  <a:srgbClr val="007E8B"/>
                </a:solidFill>
                <a:latin typeface="Arial" panose="020B0604020202020204" pitchFamily="34" charset="0"/>
              </a:rPr>
              <a:t>分钟；或采用热力消毒柜等消毒方式；或采用有效氯</a:t>
            </a:r>
            <a:r>
              <a:rPr lang="en-US" altLang="zh-CN" sz="2400" b="1" dirty="0">
                <a:solidFill>
                  <a:srgbClr val="007E8B"/>
                </a:solidFill>
                <a:latin typeface="Arial" panose="020B0604020202020204" pitchFamily="34" charset="0"/>
              </a:rPr>
              <a:t>250mg/L</a:t>
            </a:r>
            <a:r>
              <a:rPr lang="zh-CN" altLang="en-US" sz="2400" b="1" dirty="0">
                <a:solidFill>
                  <a:srgbClr val="007E8B"/>
                </a:solidFill>
                <a:latin typeface="Arial" panose="020B0604020202020204" pitchFamily="34" charset="0"/>
              </a:rPr>
              <a:t>的含氯消毒剂浸泡</a:t>
            </a:r>
            <a:r>
              <a:rPr lang="en-US" altLang="zh-CN" sz="2400" b="1" dirty="0">
                <a:solidFill>
                  <a:srgbClr val="007E8B"/>
                </a:solidFill>
                <a:latin typeface="Arial" panose="020B0604020202020204" pitchFamily="34" charset="0"/>
              </a:rPr>
              <a:t>30</a:t>
            </a:r>
            <a:r>
              <a:rPr lang="zh-CN" altLang="en-US" sz="2400" b="1" dirty="0">
                <a:solidFill>
                  <a:srgbClr val="007E8B"/>
                </a:solidFill>
                <a:latin typeface="Arial" panose="020B0604020202020204" pitchFamily="34" charset="0"/>
              </a:rPr>
              <a:t>分钟，消毒后应当将残留消毒剂冲净。</a:t>
            </a:r>
            <a:endParaRPr lang="zh-CN" altLang="zh-CN" sz="2400" b="1" dirty="0">
              <a:solidFill>
                <a:srgbClr val="007E8B"/>
              </a:solidFill>
              <a:latin typeface="Arial" panose="020B0604020202020204" pitchFamily="34" charset="0"/>
            </a:endParaRPr>
          </a:p>
        </p:txBody>
      </p:sp>
      <p:pic>
        <p:nvPicPr>
          <p:cNvPr id="18439" name="Picture 2"/>
          <p:cNvPicPr>
            <a:picLocks noChangeAspect="1"/>
          </p:cNvPicPr>
          <p:nvPr/>
        </p:nvPicPr>
        <p:blipFill>
          <a:blip r:embed="rId2"/>
          <a:stretch>
            <a:fillRect/>
          </a:stretch>
        </p:blipFill>
        <p:spPr>
          <a:xfrm>
            <a:off x="8699500" y="2293938"/>
            <a:ext cx="2998788" cy="39878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9459"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8"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19469"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5326063" cy="6323013"/>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1"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19462" name="矩形 1"/>
          <p:cNvSpPr/>
          <p:nvPr/>
        </p:nvSpPr>
        <p:spPr>
          <a:xfrm>
            <a:off x="2946400" y="635000"/>
            <a:ext cx="4616450" cy="1682750"/>
          </a:xfrm>
          <a:prstGeom prst="rect">
            <a:avLst/>
          </a:prstGeom>
          <a:noFill/>
          <a:ln w="9525">
            <a:noFill/>
          </a:ln>
        </p:spPr>
        <p:txBody>
          <a:bodyPr>
            <a:spAutoFit/>
          </a:bodyPr>
          <a:p>
            <a:pPr>
              <a:lnSpc>
                <a:spcPct val="150000"/>
              </a:lnSpc>
            </a:pPr>
            <a:r>
              <a:rPr lang="en-US" altLang="zh-CN" sz="2400" b="1" dirty="0">
                <a:solidFill>
                  <a:srgbClr val="007E8B"/>
                </a:solidFill>
                <a:latin typeface="Arial" panose="020B0604020202020204" pitchFamily="34" charset="0"/>
              </a:rPr>
              <a:t>13.</a:t>
            </a:r>
            <a:r>
              <a:rPr lang="zh-CN" altLang="en-US" sz="2400" b="1" dirty="0">
                <a:solidFill>
                  <a:srgbClr val="007E8B"/>
                </a:solidFill>
                <a:latin typeface="Arial" panose="020B0604020202020204" pitchFamily="34" charset="0"/>
              </a:rPr>
              <a:t>卫生洁具可用有效氯</a:t>
            </a:r>
            <a:r>
              <a:rPr lang="en-US" altLang="zh-CN" sz="2400" b="1" dirty="0">
                <a:solidFill>
                  <a:srgbClr val="007E8B"/>
                </a:solidFill>
                <a:latin typeface="Arial" panose="020B0604020202020204" pitchFamily="34" charset="0"/>
              </a:rPr>
              <a:t>500mg/L</a:t>
            </a:r>
            <a:r>
              <a:rPr lang="zh-CN" altLang="en-US" sz="2400" b="1" dirty="0">
                <a:solidFill>
                  <a:srgbClr val="007E8B"/>
                </a:solidFill>
                <a:latin typeface="Arial" panose="020B0604020202020204" pitchFamily="34" charset="0"/>
              </a:rPr>
              <a:t>的含氯消毒剂浸泡或擦拭消毒，作用</a:t>
            </a:r>
            <a:r>
              <a:rPr lang="en-US" altLang="zh-CN" sz="2400" b="1" dirty="0">
                <a:solidFill>
                  <a:srgbClr val="007E8B"/>
                </a:solidFill>
                <a:latin typeface="Arial" panose="020B0604020202020204" pitchFamily="34" charset="0"/>
              </a:rPr>
              <a:t>30</a:t>
            </a:r>
            <a:r>
              <a:rPr lang="zh-CN" altLang="en-US" sz="2400" b="1" dirty="0">
                <a:solidFill>
                  <a:srgbClr val="007E8B"/>
                </a:solidFill>
                <a:latin typeface="Arial" panose="020B0604020202020204" pitchFamily="34" charset="0"/>
              </a:rPr>
              <a:t>分钟后，清水冲洗干净。</a:t>
            </a:r>
            <a:endParaRPr lang="zh-CN" altLang="zh-CN" sz="2400" b="1" dirty="0">
              <a:solidFill>
                <a:srgbClr val="007E8B"/>
              </a:solidFill>
              <a:latin typeface="Arial" panose="020B0604020202020204" pitchFamily="34" charset="0"/>
            </a:endParaRPr>
          </a:p>
        </p:txBody>
      </p:sp>
      <p:pic>
        <p:nvPicPr>
          <p:cNvPr id="19463" name="Picture 3"/>
          <p:cNvPicPr>
            <a:picLocks noChangeAspect="1"/>
          </p:cNvPicPr>
          <p:nvPr/>
        </p:nvPicPr>
        <p:blipFill>
          <a:blip r:embed="rId2"/>
          <a:stretch>
            <a:fillRect/>
          </a:stretch>
        </p:blipFill>
        <p:spPr>
          <a:xfrm>
            <a:off x="8797925" y="55563"/>
            <a:ext cx="2787650" cy="2720975"/>
          </a:xfrm>
          <a:prstGeom prst="rect">
            <a:avLst/>
          </a:prstGeom>
          <a:noFill/>
          <a:ln w="9525">
            <a:noFill/>
          </a:ln>
        </p:spPr>
      </p:pic>
      <p:sp>
        <p:nvSpPr>
          <p:cNvPr id="19464" name="矩形 11"/>
          <p:cNvSpPr/>
          <p:nvPr/>
        </p:nvSpPr>
        <p:spPr>
          <a:xfrm>
            <a:off x="2946400" y="2776538"/>
            <a:ext cx="4616450" cy="3416300"/>
          </a:xfrm>
          <a:prstGeom prst="rect">
            <a:avLst/>
          </a:prstGeom>
          <a:noFill/>
          <a:ln w="9525">
            <a:noFill/>
          </a:ln>
        </p:spPr>
        <p:txBody>
          <a:bodyPr>
            <a:spAutoFit/>
          </a:bodyPr>
          <a:p>
            <a:pPr>
              <a:lnSpc>
                <a:spcPct val="150000"/>
              </a:lnSpc>
            </a:pPr>
            <a:r>
              <a:rPr lang="en-US" altLang="zh-CN" sz="2400" b="1" dirty="0">
                <a:solidFill>
                  <a:srgbClr val="007E8B"/>
                </a:solidFill>
                <a:latin typeface="Arial" panose="020B0604020202020204" pitchFamily="34" charset="0"/>
              </a:rPr>
              <a:t>14.</a:t>
            </a:r>
            <a:r>
              <a:rPr lang="zh-CN" altLang="en-US" sz="2400" b="1" dirty="0">
                <a:solidFill>
                  <a:srgbClr val="007E8B"/>
                </a:solidFill>
                <a:latin typeface="Arial" panose="020B0604020202020204" pitchFamily="34" charset="0"/>
              </a:rPr>
              <a:t>确保学校洗手设施运行正常，中小学校每</a:t>
            </a:r>
            <a:r>
              <a:rPr lang="en-US" altLang="zh-CN" sz="2400" b="1" dirty="0">
                <a:solidFill>
                  <a:srgbClr val="007E8B"/>
                </a:solidFill>
                <a:latin typeface="Arial" panose="020B0604020202020204" pitchFamily="34" charset="0"/>
              </a:rPr>
              <a:t>40</a:t>
            </a:r>
            <a:r>
              <a:rPr lang="zh-CN" altLang="en-US" sz="2400" b="1" dirty="0">
                <a:solidFill>
                  <a:srgbClr val="007E8B"/>
                </a:solidFill>
                <a:latin typeface="Arial" panose="020B0604020202020204" pitchFamily="34" charset="0"/>
              </a:rPr>
              <a:t>～</a:t>
            </a:r>
            <a:r>
              <a:rPr lang="en-US" altLang="zh-CN" sz="2400" b="1" dirty="0">
                <a:solidFill>
                  <a:srgbClr val="007E8B"/>
                </a:solidFill>
                <a:latin typeface="Arial" panose="020B0604020202020204" pitchFamily="34" charset="0"/>
              </a:rPr>
              <a:t>45</a:t>
            </a:r>
            <a:r>
              <a:rPr lang="zh-CN" altLang="en-US" sz="2400" b="1" dirty="0">
                <a:solidFill>
                  <a:srgbClr val="007E8B"/>
                </a:solidFill>
                <a:latin typeface="Arial" panose="020B0604020202020204" pitchFamily="34" charset="0"/>
              </a:rPr>
              <a:t>人设一个洗手盆或</a:t>
            </a:r>
            <a:r>
              <a:rPr lang="en-US" altLang="zh-CN" sz="2400" b="1" dirty="0">
                <a:solidFill>
                  <a:srgbClr val="007E8B"/>
                </a:solidFill>
                <a:latin typeface="Arial" panose="020B0604020202020204" pitchFamily="34" charset="0"/>
              </a:rPr>
              <a:t>0.6m</a:t>
            </a:r>
            <a:r>
              <a:rPr lang="zh-CN" altLang="en-US" sz="2400" b="1" dirty="0">
                <a:solidFill>
                  <a:srgbClr val="007E8B"/>
                </a:solidFill>
                <a:latin typeface="Arial" panose="020B0604020202020204" pitchFamily="34" charset="0"/>
              </a:rPr>
              <a:t>长盥洗槽，并备有洗手液、肥皂等，配备速干手消毒剂，有条件时可配备感应式手消毒设施。</a:t>
            </a:r>
            <a:endParaRPr lang="zh-CN" altLang="zh-CN" sz="2400" b="1" dirty="0">
              <a:solidFill>
                <a:srgbClr val="007E8B"/>
              </a:solidFill>
              <a:latin typeface="Arial" panose="020B0604020202020204" pitchFamily="34" charset="0"/>
            </a:endParaRPr>
          </a:p>
        </p:txBody>
      </p:sp>
      <p:pic>
        <p:nvPicPr>
          <p:cNvPr id="19465" name="Picture 6"/>
          <p:cNvPicPr>
            <a:picLocks noChangeAspect="1"/>
          </p:cNvPicPr>
          <p:nvPr/>
        </p:nvPicPr>
        <p:blipFill>
          <a:blip r:embed="rId3"/>
          <a:stretch>
            <a:fillRect/>
          </a:stretch>
        </p:blipFill>
        <p:spPr>
          <a:xfrm>
            <a:off x="8456613" y="3000375"/>
            <a:ext cx="3468687" cy="1817688"/>
          </a:xfrm>
          <a:prstGeom prst="rect">
            <a:avLst/>
          </a:prstGeom>
          <a:noFill/>
          <a:ln w="9525">
            <a:noFill/>
          </a:ln>
        </p:spPr>
      </p:pic>
      <p:pic>
        <p:nvPicPr>
          <p:cNvPr id="19466" name="Picture 5"/>
          <p:cNvPicPr>
            <a:picLocks noChangeAspect="1"/>
          </p:cNvPicPr>
          <p:nvPr/>
        </p:nvPicPr>
        <p:blipFill>
          <a:blip r:embed="rId4"/>
          <a:stretch>
            <a:fillRect/>
          </a:stretch>
        </p:blipFill>
        <p:spPr>
          <a:xfrm>
            <a:off x="8339138" y="4976813"/>
            <a:ext cx="3586162" cy="16414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483"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493"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20494"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0484"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20485" name="矩形 1"/>
          <p:cNvSpPr/>
          <p:nvPr/>
        </p:nvSpPr>
        <p:spPr>
          <a:xfrm>
            <a:off x="3143250" y="708025"/>
            <a:ext cx="4614863" cy="2236788"/>
          </a:xfrm>
          <a:prstGeom prst="rect">
            <a:avLst/>
          </a:prstGeom>
          <a:noFill/>
          <a:ln w="9525">
            <a:noFill/>
          </a:ln>
        </p:spPr>
        <p:txBody>
          <a:bodyPr>
            <a:spAutoFit/>
          </a:bodyPr>
          <a:p>
            <a:pPr>
              <a:lnSpc>
                <a:spcPct val="150000"/>
              </a:lnSpc>
            </a:pPr>
            <a:r>
              <a:rPr lang="en-US" altLang="zh-CN" sz="2400" b="1" dirty="0">
                <a:solidFill>
                  <a:srgbClr val="007E8B"/>
                </a:solidFill>
                <a:latin typeface="Arial" panose="020B0604020202020204" pitchFamily="34" charset="0"/>
              </a:rPr>
              <a:t>15.</a:t>
            </a:r>
            <a:r>
              <a:rPr lang="zh-CN" altLang="en-US" sz="2400" b="1" dirty="0">
                <a:solidFill>
                  <a:srgbClr val="007E8B"/>
                </a:solidFill>
                <a:latin typeface="Arial" panose="020B0604020202020204" pitchFamily="34" charset="0"/>
              </a:rPr>
              <a:t>加强垃圾分类管理，及时收集清运，并做好垃圾盛装容器的清洁，可用有效氯</a:t>
            </a:r>
            <a:r>
              <a:rPr lang="en-US" altLang="zh-CN" sz="2400" b="1" dirty="0">
                <a:solidFill>
                  <a:srgbClr val="007E8B"/>
                </a:solidFill>
                <a:latin typeface="Arial" panose="020B0604020202020204" pitchFamily="34" charset="0"/>
              </a:rPr>
              <a:t>500mg/L</a:t>
            </a:r>
            <a:r>
              <a:rPr lang="zh-CN" altLang="en-US" sz="2400" b="1" dirty="0">
                <a:solidFill>
                  <a:srgbClr val="007E8B"/>
                </a:solidFill>
                <a:latin typeface="Arial" panose="020B0604020202020204" pitchFamily="34" charset="0"/>
              </a:rPr>
              <a:t>的含氯消毒剂定期对其进行消毒处理。</a:t>
            </a:r>
            <a:endParaRPr lang="zh-CN" altLang="zh-CN" sz="2400" b="1" dirty="0">
              <a:solidFill>
                <a:srgbClr val="007E8B"/>
              </a:solidFill>
              <a:latin typeface="Arial" panose="020B0604020202020204" pitchFamily="34" charset="0"/>
            </a:endParaRPr>
          </a:p>
        </p:txBody>
      </p:sp>
      <p:pic>
        <p:nvPicPr>
          <p:cNvPr id="20486" name="Picture 2"/>
          <p:cNvPicPr>
            <a:picLocks noChangeAspect="1"/>
          </p:cNvPicPr>
          <p:nvPr/>
        </p:nvPicPr>
        <p:blipFill>
          <a:blip r:embed="rId2"/>
          <a:stretch>
            <a:fillRect/>
          </a:stretch>
        </p:blipFill>
        <p:spPr>
          <a:xfrm>
            <a:off x="8648700" y="287338"/>
            <a:ext cx="3198813" cy="2817812"/>
          </a:xfrm>
          <a:prstGeom prst="rect">
            <a:avLst/>
          </a:prstGeom>
          <a:noFill/>
          <a:ln w="9525">
            <a:noFill/>
          </a:ln>
        </p:spPr>
      </p:pic>
      <p:sp>
        <p:nvSpPr>
          <p:cNvPr id="15" name="矩形 14"/>
          <p:cNvSpPr/>
          <p:nvPr/>
        </p:nvSpPr>
        <p:spPr bwMode="auto">
          <a:xfrm>
            <a:off x="2794000" y="527050"/>
            <a:ext cx="5326063" cy="2651125"/>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488" name="Picture 4"/>
          <p:cNvPicPr>
            <a:picLocks noChangeAspect="1"/>
          </p:cNvPicPr>
          <p:nvPr/>
        </p:nvPicPr>
        <p:blipFill>
          <a:blip r:embed="rId3"/>
          <a:stretch>
            <a:fillRect/>
          </a:stretch>
        </p:blipFill>
        <p:spPr>
          <a:xfrm>
            <a:off x="6078538" y="3419475"/>
            <a:ext cx="5803900" cy="3438525"/>
          </a:xfrm>
          <a:prstGeom prst="rect">
            <a:avLst/>
          </a:prstGeom>
          <a:noFill/>
          <a:ln w="9525">
            <a:noFill/>
          </a:ln>
        </p:spPr>
      </p:pic>
      <p:sp>
        <p:nvSpPr>
          <p:cNvPr id="20489" name="矩形 11"/>
          <p:cNvSpPr/>
          <p:nvPr/>
        </p:nvSpPr>
        <p:spPr>
          <a:xfrm>
            <a:off x="2714625" y="4025900"/>
            <a:ext cx="2659063" cy="1200150"/>
          </a:xfrm>
          <a:prstGeom prst="rect">
            <a:avLst/>
          </a:prstGeom>
          <a:noFill/>
          <a:ln w="9525">
            <a:noFill/>
          </a:ln>
        </p:spPr>
        <p:txBody>
          <a:bodyPr>
            <a:spAutoFit/>
          </a:bodyPr>
          <a:p>
            <a:pPr>
              <a:lnSpc>
                <a:spcPct val="150000"/>
              </a:lnSpc>
            </a:pPr>
            <a:r>
              <a:rPr lang="en-US" altLang="zh-CN" sz="2400" b="1" dirty="0">
                <a:solidFill>
                  <a:srgbClr val="007E8B"/>
                </a:solidFill>
                <a:latin typeface="Arial" panose="020B0604020202020204" pitchFamily="34" charset="0"/>
              </a:rPr>
              <a:t>16.</a:t>
            </a:r>
            <a:r>
              <a:rPr lang="zh-CN" altLang="en-US" sz="2400" b="1" dirty="0">
                <a:solidFill>
                  <a:srgbClr val="007E8B"/>
                </a:solidFill>
                <a:latin typeface="Arial" panose="020B0604020202020204" pitchFamily="34" charset="0"/>
              </a:rPr>
              <a:t>建议教师授课时佩戴医用口罩。</a:t>
            </a:r>
            <a:endParaRPr lang="zh-CN" altLang="zh-CN" sz="2400" b="1" dirty="0">
              <a:solidFill>
                <a:srgbClr val="007E8B"/>
              </a:solidFill>
              <a:latin typeface="Arial" panose="020B0604020202020204" pitchFamily="34" charset="0"/>
            </a:endParaRPr>
          </a:p>
        </p:txBody>
      </p:sp>
      <p:sp>
        <p:nvSpPr>
          <p:cNvPr id="23" name="椭圆 22"/>
          <p:cNvSpPr/>
          <p:nvPr/>
        </p:nvSpPr>
        <p:spPr>
          <a:xfrm>
            <a:off x="5813425" y="6348413"/>
            <a:ext cx="3703638" cy="5095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24" name="矩形 23"/>
          <p:cNvSpPr/>
          <p:nvPr/>
        </p:nvSpPr>
        <p:spPr bwMode="auto">
          <a:xfrm>
            <a:off x="2508250" y="4011613"/>
            <a:ext cx="3030538" cy="1174750"/>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1507"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13"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21514"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5021263" cy="6323013"/>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9"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21510" name="矩形 1"/>
          <p:cNvSpPr/>
          <p:nvPr/>
        </p:nvSpPr>
        <p:spPr>
          <a:xfrm>
            <a:off x="2979738" y="506413"/>
            <a:ext cx="4332287" cy="6184900"/>
          </a:xfrm>
          <a:prstGeom prst="rect">
            <a:avLst/>
          </a:prstGeom>
          <a:noFill/>
          <a:ln w="9525">
            <a:noFill/>
          </a:ln>
        </p:spPr>
        <p:txBody>
          <a:bodyPr>
            <a:spAutoFit/>
          </a:bodyPr>
          <a:p>
            <a:pPr>
              <a:lnSpc>
                <a:spcPct val="150000"/>
              </a:lnSpc>
            </a:pPr>
            <a:r>
              <a:rPr lang="en-US" altLang="zh-CN" sz="2400" b="1" dirty="0">
                <a:solidFill>
                  <a:srgbClr val="007E8B"/>
                </a:solidFill>
                <a:latin typeface="Arial" panose="020B0604020202020204" pitchFamily="34" charset="0"/>
              </a:rPr>
              <a:t>17.</a:t>
            </a:r>
            <a:r>
              <a:rPr lang="zh-CN" altLang="en-US" sz="2400" b="1" dirty="0">
                <a:solidFill>
                  <a:srgbClr val="007E8B"/>
                </a:solidFill>
                <a:latin typeface="Arial" panose="020B0604020202020204" pitchFamily="34" charset="0"/>
              </a:rPr>
              <a:t>严格落实教职员工及学生手卫生措施。餐前、便前便后、接触垃圾后、外出归来、使用体育器材、学校电脑等公用物品后、接触动物后、触摸眼睛等“易感”部位之前，接触污染物品之后，均要洗手。洗手时应当采用洗手液或肥皂，在流动水下按照正确洗手法彻底洗净双手，也可使用速干手消毒剂揉搓双手。</a:t>
            </a:r>
            <a:endParaRPr lang="zh-CN" altLang="zh-CN" sz="2400" b="1" dirty="0">
              <a:solidFill>
                <a:srgbClr val="007E8B"/>
              </a:solidFill>
              <a:latin typeface="Arial" panose="020B0604020202020204" pitchFamily="34" charset="0"/>
            </a:endParaRPr>
          </a:p>
        </p:txBody>
      </p:sp>
      <p:pic>
        <p:nvPicPr>
          <p:cNvPr id="21511" name="Picture 2"/>
          <p:cNvPicPr>
            <a:picLocks noChangeAspect="1"/>
          </p:cNvPicPr>
          <p:nvPr/>
        </p:nvPicPr>
        <p:blipFill>
          <a:blip r:embed="rId2"/>
          <a:stretch>
            <a:fillRect/>
          </a:stretch>
        </p:blipFill>
        <p:spPr>
          <a:xfrm>
            <a:off x="8002588" y="1874838"/>
            <a:ext cx="3733800" cy="42100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2531"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537"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22538"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9259888" cy="6323013"/>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533"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22534" name="矩形 1"/>
          <p:cNvSpPr/>
          <p:nvPr/>
        </p:nvSpPr>
        <p:spPr>
          <a:xfrm>
            <a:off x="2979738" y="728663"/>
            <a:ext cx="5148262" cy="1754187"/>
          </a:xfrm>
          <a:prstGeom prst="rect">
            <a:avLst/>
          </a:prstGeom>
          <a:noFill/>
          <a:ln w="9525" cap="flat" cmpd="sng">
            <a:solidFill>
              <a:srgbClr val="007E8B"/>
            </a:solidFill>
            <a:prstDash val="solid"/>
            <a:miter/>
            <a:headEnd type="none" w="med" len="med"/>
            <a:tailEnd type="none" w="med" len="med"/>
          </a:ln>
        </p:spPr>
        <p:txBody>
          <a:bodyPr>
            <a:spAutoFit/>
          </a:bodyPr>
          <a:p>
            <a:pPr>
              <a:lnSpc>
                <a:spcPct val="150000"/>
              </a:lnSpc>
            </a:pPr>
            <a:r>
              <a:rPr lang="en-US" altLang="zh-CN" sz="2400" b="1" dirty="0">
                <a:solidFill>
                  <a:srgbClr val="007E8B"/>
                </a:solidFill>
                <a:latin typeface="Arial" panose="020B0604020202020204" pitchFamily="34" charset="0"/>
              </a:rPr>
              <a:t>18.</a:t>
            </a:r>
            <a:r>
              <a:rPr lang="zh-CN" altLang="en-US" sz="2400" b="1" dirty="0">
                <a:solidFill>
                  <a:srgbClr val="007E8B"/>
                </a:solidFill>
                <a:latin typeface="Arial" panose="020B0604020202020204" pitchFamily="34" charset="0"/>
              </a:rPr>
              <a:t>加强因病缺勤管理。做好缺勤、早退、请假记录，对因病缺勤的教职员工和学生及时追访和上报。</a:t>
            </a:r>
            <a:endParaRPr lang="zh-CN" altLang="zh-CN" sz="2400" b="1" dirty="0">
              <a:solidFill>
                <a:srgbClr val="007E8B"/>
              </a:solidFill>
              <a:latin typeface="Arial" panose="020B0604020202020204" pitchFamily="34" charset="0"/>
            </a:endParaRPr>
          </a:p>
        </p:txBody>
      </p:sp>
      <p:pic>
        <p:nvPicPr>
          <p:cNvPr id="22535" name="Picture 12"/>
          <p:cNvPicPr>
            <a:picLocks noChangeAspect="1"/>
          </p:cNvPicPr>
          <p:nvPr/>
        </p:nvPicPr>
        <p:blipFill>
          <a:blip r:embed="rId2"/>
          <a:stretch>
            <a:fillRect/>
          </a:stretch>
        </p:blipFill>
        <p:spPr>
          <a:xfrm>
            <a:off x="6175375" y="2873375"/>
            <a:ext cx="4616450" cy="349408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7" name="矩形 126"/>
          <p:cNvSpPr/>
          <p:nvPr/>
        </p:nvSpPr>
        <p:spPr>
          <a:xfrm>
            <a:off x="0" y="-19050"/>
            <a:ext cx="3462338" cy="6877050"/>
          </a:xfrm>
          <a:prstGeom prst="rect">
            <a:avLst/>
          </a:prstGeom>
          <a:solidFill>
            <a:srgbClr val="007E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BD0D9"/>
              </a:solidFill>
              <a:effectLst/>
              <a:uLnTx/>
              <a:uFillTx/>
              <a:latin typeface="Impact" panose="020B0806030902050204"/>
              <a:ea typeface="微软雅黑 Light" panose="020B0502040204020203" pitchFamily="34" charset="-122"/>
              <a:cs typeface="+mn-cs"/>
            </a:endParaRPr>
          </a:p>
        </p:txBody>
      </p:sp>
      <p:sp>
        <p:nvSpPr>
          <p:cNvPr id="13" name="矩形 12"/>
          <p:cNvSpPr/>
          <p:nvPr/>
        </p:nvSpPr>
        <p:spPr>
          <a:xfrm>
            <a:off x="3463123" y="-9434"/>
            <a:ext cx="4560910" cy="6876868"/>
          </a:xfrm>
          <a:prstGeom prst="rect">
            <a:avLst/>
          </a:prstGeom>
          <a:gradFill flip="none" rotWithShape="1">
            <a:gsLst>
              <a:gs pos="51000">
                <a:srgbClr val="FFFFFF">
                  <a:alpha val="70000"/>
                </a:srgbClr>
              </a:gs>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mpact" panose="020B0806030902050204"/>
              <a:ea typeface="微软雅黑 Light" panose="020B0502040204020203" pitchFamily="34" charset="-122"/>
              <a:cs typeface="+mn-cs"/>
            </a:endParaRPr>
          </a:p>
        </p:txBody>
      </p:sp>
      <p:grpSp>
        <p:nvGrpSpPr>
          <p:cNvPr id="5126" name="组合 1"/>
          <p:cNvGrpSpPr/>
          <p:nvPr/>
        </p:nvGrpSpPr>
        <p:grpSpPr>
          <a:xfrm>
            <a:off x="4210050" y="1243013"/>
            <a:ext cx="4559300" cy="1035050"/>
            <a:chOff x="3871641" y="774063"/>
            <a:chExt cx="2884024" cy="769441"/>
          </a:xfrm>
        </p:grpSpPr>
        <p:sp>
          <p:nvSpPr>
            <p:cNvPr id="5136" name="矩形 32"/>
            <p:cNvSpPr/>
            <p:nvPr/>
          </p:nvSpPr>
          <p:spPr>
            <a:xfrm>
              <a:off x="4587456" y="845455"/>
              <a:ext cx="2168209" cy="479790"/>
            </a:xfrm>
            <a:prstGeom prst="rect">
              <a:avLst/>
            </a:prstGeom>
            <a:noFill/>
            <a:ln w="9525">
              <a:noFill/>
            </a:ln>
          </p:spPr>
          <p:txBody>
            <a:bodyPr wrap="none">
              <a:spAutoFit/>
            </a:bodyPr>
            <a:p>
              <a:pPr eaLnBrk="1" hangingPunct="1"/>
              <a:r>
                <a:rPr lang="zh-CN" altLang="en-US" sz="3600" b="1" dirty="0">
                  <a:solidFill>
                    <a:srgbClr val="595959"/>
                  </a:solidFill>
                  <a:latin typeface="思源黑体 CN Medium"/>
                </a:rPr>
                <a:t>中小学校开学前</a:t>
              </a:r>
              <a:endParaRPr lang="zh-CN" altLang="en-US" sz="3600" b="1" dirty="0">
                <a:solidFill>
                  <a:srgbClr val="595959"/>
                </a:solidFill>
                <a:latin typeface="思源黑体 CN Medium"/>
              </a:endParaRPr>
            </a:p>
          </p:txBody>
        </p:sp>
        <p:sp>
          <p:nvSpPr>
            <p:cNvPr id="5137" name="文字方塊 37"/>
            <p:cNvSpPr txBox="1"/>
            <p:nvPr/>
          </p:nvSpPr>
          <p:spPr>
            <a:xfrm>
              <a:off x="3871641" y="774063"/>
              <a:ext cx="702435" cy="769441"/>
            </a:xfrm>
            <a:prstGeom prst="rect">
              <a:avLst/>
            </a:prstGeom>
            <a:noFill/>
            <a:ln w="9525">
              <a:noFill/>
            </a:ln>
          </p:spPr>
          <p:txBody>
            <a:bodyPr wrap="none">
              <a:spAutoFit/>
            </a:bodyPr>
            <a:p>
              <a:pPr algn="ctr" eaLnBrk="1" hangingPunct="1"/>
              <a:r>
                <a:rPr lang="en-US" altLang="zh-TW" sz="4400" dirty="0">
                  <a:solidFill>
                    <a:srgbClr val="007E8B"/>
                  </a:solidFill>
                  <a:latin typeface="Impact" panose="020B0806030902050204" pitchFamily="34" charset="0"/>
                  <a:ea typeface="微软雅黑 Light" panose="020B0502040204020203" pitchFamily="34" charset="-122"/>
                </a:rPr>
                <a:t>01</a:t>
              </a:r>
              <a:endParaRPr lang="zh-TW" altLang="en-US" sz="4400" dirty="0">
                <a:solidFill>
                  <a:srgbClr val="007E8B"/>
                </a:solidFill>
                <a:latin typeface="Impact" panose="020B0806030902050204" pitchFamily="34" charset="0"/>
                <a:ea typeface="微软雅黑 Light" panose="020B0502040204020203" pitchFamily="34" charset="-122"/>
              </a:endParaRPr>
            </a:p>
          </p:txBody>
        </p:sp>
      </p:grpSp>
      <p:sp>
        <p:nvSpPr>
          <p:cNvPr id="5127" name="矩形 75"/>
          <p:cNvSpPr/>
          <p:nvPr/>
        </p:nvSpPr>
        <p:spPr>
          <a:xfrm>
            <a:off x="744538" y="608013"/>
            <a:ext cx="1568450" cy="923925"/>
          </a:xfrm>
          <a:prstGeom prst="rect">
            <a:avLst/>
          </a:prstGeom>
          <a:noFill/>
          <a:ln w="9525">
            <a:noFill/>
          </a:ln>
        </p:spPr>
        <p:txBody>
          <a:bodyPr wrap="none">
            <a:spAutoFit/>
          </a:bodyPr>
          <a:p>
            <a:pPr eaLnBrk="1" hangingPunct="1"/>
            <a:r>
              <a:rPr lang="zh-CN" altLang="en-US" sz="5400" dirty="0">
                <a:solidFill>
                  <a:srgbClr val="FFFFFF"/>
                </a:solidFill>
                <a:latin typeface="思源黑体 CN Heavy"/>
                <a:ea typeface="思源黑体 CN Heavy"/>
              </a:rPr>
              <a:t>目录</a:t>
            </a:r>
            <a:endParaRPr lang="zh-CN" altLang="en-US" sz="5400" dirty="0">
              <a:solidFill>
                <a:srgbClr val="FFFFFF"/>
              </a:solidFill>
              <a:latin typeface="思源黑体 CN Heavy"/>
              <a:ea typeface="思源黑体 CN Heavy"/>
            </a:endParaRPr>
          </a:p>
        </p:txBody>
      </p:sp>
      <p:grpSp>
        <p:nvGrpSpPr>
          <p:cNvPr id="5128" name="组合 20"/>
          <p:cNvGrpSpPr/>
          <p:nvPr/>
        </p:nvGrpSpPr>
        <p:grpSpPr>
          <a:xfrm>
            <a:off x="4365625" y="2652713"/>
            <a:ext cx="4487863" cy="1214437"/>
            <a:chOff x="3871641" y="774063"/>
            <a:chExt cx="3262237" cy="769441"/>
          </a:xfrm>
        </p:grpSpPr>
        <p:sp>
          <p:nvSpPr>
            <p:cNvPr id="5134" name="矩形 21"/>
            <p:cNvSpPr/>
            <p:nvPr/>
          </p:nvSpPr>
          <p:spPr>
            <a:xfrm>
              <a:off x="4643006" y="817092"/>
              <a:ext cx="2490872" cy="409554"/>
            </a:xfrm>
            <a:prstGeom prst="rect">
              <a:avLst/>
            </a:prstGeom>
            <a:noFill/>
            <a:ln w="9525">
              <a:noFill/>
            </a:ln>
          </p:spPr>
          <p:txBody>
            <a:bodyPr wrap="none">
              <a:spAutoFit/>
            </a:bodyPr>
            <a:p>
              <a:pPr eaLnBrk="1" hangingPunct="1"/>
              <a:r>
                <a:rPr lang="zh-CN" altLang="en-US" sz="3600" b="1" dirty="0">
                  <a:solidFill>
                    <a:srgbClr val="595959"/>
                  </a:solidFill>
                  <a:latin typeface="思源黑体 CN Medium"/>
                </a:rPr>
                <a:t>中小学校开学后</a:t>
              </a:r>
              <a:endParaRPr lang="zh-CN" altLang="en-US" sz="3600" b="1" dirty="0">
                <a:solidFill>
                  <a:srgbClr val="595959"/>
                </a:solidFill>
                <a:latin typeface="思源黑体 CN Medium"/>
              </a:endParaRPr>
            </a:p>
          </p:txBody>
        </p:sp>
        <p:sp>
          <p:nvSpPr>
            <p:cNvPr id="5135" name="文字方塊 37"/>
            <p:cNvSpPr txBox="1"/>
            <p:nvPr/>
          </p:nvSpPr>
          <p:spPr>
            <a:xfrm>
              <a:off x="3871641" y="774063"/>
              <a:ext cx="771365" cy="769441"/>
            </a:xfrm>
            <a:prstGeom prst="rect">
              <a:avLst/>
            </a:prstGeom>
            <a:noFill/>
            <a:ln w="9525">
              <a:noFill/>
            </a:ln>
          </p:spPr>
          <p:txBody>
            <a:bodyPr wrap="none">
              <a:spAutoFit/>
            </a:bodyPr>
            <a:p>
              <a:pPr eaLnBrk="1" hangingPunct="1"/>
              <a:r>
                <a:rPr lang="en-US" altLang="zh-TW" sz="4400" dirty="0">
                  <a:solidFill>
                    <a:srgbClr val="007E8B"/>
                  </a:solidFill>
                  <a:latin typeface="Impact" panose="020B0806030902050204" pitchFamily="34" charset="0"/>
                  <a:ea typeface="微软雅黑 Light" panose="020B0502040204020203" pitchFamily="34" charset="-122"/>
                </a:rPr>
                <a:t>02</a:t>
              </a:r>
              <a:endParaRPr lang="zh-TW" altLang="en-US" sz="4400" dirty="0">
                <a:solidFill>
                  <a:srgbClr val="007E8B"/>
                </a:solidFill>
                <a:latin typeface="Impact" panose="020B0806030902050204" pitchFamily="34" charset="0"/>
                <a:ea typeface="微软雅黑 Light" panose="020B0502040204020203" pitchFamily="34" charset="-122"/>
              </a:endParaRPr>
            </a:p>
          </p:txBody>
        </p:sp>
      </p:grpSp>
      <p:grpSp>
        <p:nvGrpSpPr>
          <p:cNvPr id="5129" name="组合 28"/>
          <p:cNvGrpSpPr/>
          <p:nvPr/>
        </p:nvGrpSpPr>
        <p:grpSpPr>
          <a:xfrm>
            <a:off x="4365625" y="4170363"/>
            <a:ext cx="900113" cy="769937"/>
            <a:chOff x="3871642" y="774063"/>
            <a:chExt cx="900680" cy="769441"/>
          </a:xfrm>
        </p:grpSpPr>
        <p:sp>
          <p:nvSpPr>
            <p:cNvPr id="5132" name="矩形 30"/>
            <p:cNvSpPr/>
            <p:nvPr/>
          </p:nvSpPr>
          <p:spPr>
            <a:xfrm>
              <a:off x="4587594" y="845454"/>
              <a:ext cx="184728" cy="461368"/>
            </a:xfrm>
            <a:prstGeom prst="rect">
              <a:avLst/>
            </a:prstGeom>
            <a:noFill/>
            <a:ln w="9525">
              <a:noFill/>
            </a:ln>
          </p:spPr>
          <p:txBody>
            <a:bodyPr wrap="none">
              <a:spAutoFit/>
            </a:bodyPr>
            <a:p>
              <a:pPr eaLnBrk="1" hangingPunct="1"/>
              <a:endParaRPr lang="zh-CN" altLang="en-US" sz="2400" b="1" dirty="0">
                <a:solidFill>
                  <a:srgbClr val="595959"/>
                </a:solidFill>
                <a:latin typeface="思源黑体 CN Medium"/>
              </a:endParaRPr>
            </a:p>
          </p:txBody>
        </p:sp>
        <p:sp>
          <p:nvSpPr>
            <p:cNvPr id="5133" name="文字方塊 37"/>
            <p:cNvSpPr txBox="1"/>
            <p:nvPr/>
          </p:nvSpPr>
          <p:spPr>
            <a:xfrm>
              <a:off x="3871642" y="774063"/>
              <a:ext cx="787396" cy="769441"/>
            </a:xfrm>
            <a:prstGeom prst="rect">
              <a:avLst/>
            </a:prstGeom>
            <a:noFill/>
            <a:ln w="9525">
              <a:noFill/>
            </a:ln>
          </p:spPr>
          <p:txBody>
            <a:bodyPr wrap="none">
              <a:spAutoFit/>
            </a:bodyPr>
            <a:p>
              <a:pPr eaLnBrk="1" hangingPunct="1"/>
              <a:r>
                <a:rPr lang="en-US" altLang="zh-TW" sz="4400" dirty="0">
                  <a:solidFill>
                    <a:srgbClr val="007E8B"/>
                  </a:solidFill>
                  <a:latin typeface="Impact" panose="020B0806030902050204" pitchFamily="34" charset="0"/>
                  <a:ea typeface="微软雅黑 Light" panose="020B0502040204020203" pitchFamily="34" charset="-122"/>
                </a:rPr>
                <a:t>03</a:t>
              </a:r>
              <a:endParaRPr lang="zh-TW" altLang="en-US" sz="4400" dirty="0">
                <a:solidFill>
                  <a:srgbClr val="007E8B"/>
                </a:solidFill>
                <a:latin typeface="Impact" panose="020B0806030902050204" pitchFamily="34" charset="0"/>
                <a:ea typeface="微软雅黑 Light" panose="020B0502040204020203" pitchFamily="34" charset="-122"/>
              </a:endParaRPr>
            </a:p>
          </p:txBody>
        </p:sp>
      </p:grpSp>
      <p:grpSp>
        <p:nvGrpSpPr>
          <p:cNvPr id="5" name="组合 4"/>
          <p:cNvGrpSpPr/>
          <p:nvPr/>
        </p:nvGrpSpPr>
        <p:grpSpPr>
          <a:xfrm>
            <a:off x="263598" y="4777797"/>
            <a:ext cx="1422382" cy="1845729"/>
            <a:chOff x="256989" y="4777797"/>
            <a:chExt cx="1422382" cy="1845729"/>
          </a:xfrm>
          <a:solidFill>
            <a:schemeClr val="bg1">
              <a:alpha val="50000"/>
            </a:schemeClr>
          </a:solidFill>
        </p:grpSpPr>
        <p:sp>
          <p:nvSpPr>
            <p:cNvPr id="41" name="PA-102231"/>
            <p:cNvSpPr/>
            <p:nvPr/>
          </p:nvSpPr>
          <p:spPr>
            <a:xfrm flipH="1">
              <a:off x="978176" y="6019047"/>
              <a:ext cx="701195" cy="604479"/>
            </a:xfrm>
            <a:prstGeom prst="hexagon">
              <a:avLst/>
            </a:prstGeom>
            <a:no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PA-102232"/>
            <p:cNvSpPr/>
            <p:nvPr/>
          </p:nvSpPr>
          <p:spPr>
            <a:xfrm flipH="1">
              <a:off x="320439" y="5646274"/>
              <a:ext cx="701195" cy="604479"/>
            </a:xfrm>
            <a:prstGeom prst="hexagon">
              <a:avLst/>
            </a:prstGeom>
            <a:no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PA-102233"/>
            <p:cNvSpPr/>
            <p:nvPr/>
          </p:nvSpPr>
          <p:spPr>
            <a:xfrm flipH="1">
              <a:off x="256989" y="4777797"/>
              <a:ext cx="845737" cy="729084"/>
            </a:xfrm>
            <a:prstGeom prst="hexagon">
              <a:avLst/>
            </a:prstGeom>
            <a:no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hospital-symbol_63809"/>
            <p:cNvSpPr>
              <a:spLocks noChangeAspect="1"/>
            </p:cNvSpPr>
            <p:nvPr/>
          </p:nvSpPr>
          <p:spPr bwMode="auto">
            <a:xfrm>
              <a:off x="485936" y="5762268"/>
              <a:ext cx="387842" cy="387302"/>
            </a:xfrm>
            <a:custGeom>
              <a:avLst/>
              <a:gdLst>
                <a:gd name="T0" fmla="*/ 400 w 11264"/>
                <a:gd name="T1" fmla="*/ 7099 h 11264"/>
                <a:gd name="T2" fmla="*/ 4165 w 11264"/>
                <a:gd name="T3" fmla="*/ 7099 h 11264"/>
                <a:gd name="T4" fmla="*/ 4165 w 11264"/>
                <a:gd name="T5" fmla="*/ 10864 h 11264"/>
                <a:gd name="T6" fmla="*/ 4565 w 11264"/>
                <a:gd name="T7" fmla="*/ 11264 h 11264"/>
                <a:gd name="T8" fmla="*/ 6699 w 11264"/>
                <a:gd name="T9" fmla="*/ 11264 h 11264"/>
                <a:gd name="T10" fmla="*/ 7099 w 11264"/>
                <a:gd name="T11" fmla="*/ 10864 h 11264"/>
                <a:gd name="T12" fmla="*/ 7099 w 11264"/>
                <a:gd name="T13" fmla="*/ 7099 h 11264"/>
                <a:gd name="T14" fmla="*/ 10864 w 11264"/>
                <a:gd name="T15" fmla="*/ 7099 h 11264"/>
                <a:gd name="T16" fmla="*/ 11264 w 11264"/>
                <a:gd name="T17" fmla="*/ 6699 h 11264"/>
                <a:gd name="T18" fmla="*/ 11264 w 11264"/>
                <a:gd name="T19" fmla="*/ 4565 h 11264"/>
                <a:gd name="T20" fmla="*/ 10864 w 11264"/>
                <a:gd name="T21" fmla="*/ 4165 h 11264"/>
                <a:gd name="T22" fmla="*/ 7099 w 11264"/>
                <a:gd name="T23" fmla="*/ 4165 h 11264"/>
                <a:gd name="T24" fmla="*/ 7099 w 11264"/>
                <a:gd name="T25" fmla="*/ 400 h 11264"/>
                <a:gd name="T26" fmla="*/ 6699 w 11264"/>
                <a:gd name="T27" fmla="*/ 0 h 11264"/>
                <a:gd name="T28" fmla="*/ 4565 w 11264"/>
                <a:gd name="T29" fmla="*/ 0 h 11264"/>
                <a:gd name="T30" fmla="*/ 4165 w 11264"/>
                <a:gd name="T31" fmla="*/ 400 h 11264"/>
                <a:gd name="T32" fmla="*/ 4165 w 11264"/>
                <a:gd name="T33" fmla="*/ 4165 h 11264"/>
                <a:gd name="T34" fmla="*/ 400 w 11264"/>
                <a:gd name="T35" fmla="*/ 4165 h 11264"/>
                <a:gd name="T36" fmla="*/ 0 w 11264"/>
                <a:gd name="T37" fmla="*/ 4565 h 11264"/>
                <a:gd name="T38" fmla="*/ 0 w 11264"/>
                <a:gd name="T39" fmla="*/ 6699 h 11264"/>
                <a:gd name="T40" fmla="*/ 400 w 11264"/>
                <a:gd name="T41" fmla="*/ 7099 h 1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64" h="11264">
                  <a:moveTo>
                    <a:pt x="400" y="7099"/>
                  </a:moveTo>
                  <a:lnTo>
                    <a:pt x="4165" y="7099"/>
                  </a:lnTo>
                  <a:lnTo>
                    <a:pt x="4165" y="10864"/>
                  </a:lnTo>
                  <a:cubicBezTo>
                    <a:pt x="4165" y="11085"/>
                    <a:pt x="4344" y="11264"/>
                    <a:pt x="4565" y="11264"/>
                  </a:cubicBezTo>
                  <a:lnTo>
                    <a:pt x="6699" y="11264"/>
                  </a:lnTo>
                  <a:cubicBezTo>
                    <a:pt x="6920" y="11264"/>
                    <a:pt x="7099" y="11085"/>
                    <a:pt x="7099" y="10864"/>
                  </a:cubicBezTo>
                  <a:lnTo>
                    <a:pt x="7099" y="7099"/>
                  </a:lnTo>
                  <a:lnTo>
                    <a:pt x="10864" y="7099"/>
                  </a:lnTo>
                  <a:cubicBezTo>
                    <a:pt x="11085" y="7099"/>
                    <a:pt x="11264" y="6920"/>
                    <a:pt x="11264" y="6699"/>
                  </a:cubicBezTo>
                  <a:lnTo>
                    <a:pt x="11264" y="4565"/>
                  </a:lnTo>
                  <a:cubicBezTo>
                    <a:pt x="11264" y="4344"/>
                    <a:pt x="11085" y="4165"/>
                    <a:pt x="10864" y="4165"/>
                  </a:cubicBezTo>
                  <a:lnTo>
                    <a:pt x="7099" y="4165"/>
                  </a:lnTo>
                  <a:lnTo>
                    <a:pt x="7099" y="400"/>
                  </a:lnTo>
                  <a:cubicBezTo>
                    <a:pt x="7099" y="179"/>
                    <a:pt x="6920" y="0"/>
                    <a:pt x="6699" y="0"/>
                  </a:cubicBezTo>
                  <a:lnTo>
                    <a:pt x="4565" y="0"/>
                  </a:lnTo>
                  <a:cubicBezTo>
                    <a:pt x="4344" y="0"/>
                    <a:pt x="4165" y="179"/>
                    <a:pt x="4165" y="400"/>
                  </a:cubicBezTo>
                  <a:lnTo>
                    <a:pt x="4165" y="4165"/>
                  </a:lnTo>
                  <a:lnTo>
                    <a:pt x="400" y="4165"/>
                  </a:lnTo>
                  <a:cubicBezTo>
                    <a:pt x="179" y="4165"/>
                    <a:pt x="0" y="4344"/>
                    <a:pt x="0" y="4565"/>
                  </a:cubicBezTo>
                  <a:lnTo>
                    <a:pt x="0" y="6699"/>
                  </a:lnTo>
                  <a:cubicBezTo>
                    <a:pt x="0" y="6920"/>
                    <a:pt x="179" y="7099"/>
                    <a:pt x="400" y="7099"/>
                  </a:cubicBezTo>
                  <a:close/>
                </a:path>
              </a:pathLst>
            </a:custGeom>
            <a:grpFill/>
            <a:ln>
              <a:noFill/>
            </a:ln>
          </p:spPr>
        </p:sp>
        <p:sp>
          <p:nvSpPr>
            <p:cNvPr id="51" name="dna-code_82990"/>
            <p:cNvSpPr>
              <a:spLocks noChangeAspect="1"/>
            </p:cNvSpPr>
            <p:nvPr/>
          </p:nvSpPr>
          <p:spPr bwMode="auto">
            <a:xfrm>
              <a:off x="1119578" y="6149569"/>
              <a:ext cx="444989" cy="34343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7475" h="468837">
                  <a:moveTo>
                    <a:pt x="396500" y="146917"/>
                  </a:moveTo>
                  <a:lnTo>
                    <a:pt x="548327" y="239691"/>
                  </a:lnTo>
                  <a:cubicBezTo>
                    <a:pt x="606532" y="275246"/>
                    <a:pt x="624927" y="351476"/>
                    <a:pt x="589327" y="409700"/>
                  </a:cubicBezTo>
                  <a:cubicBezTo>
                    <a:pt x="566630" y="446718"/>
                    <a:pt x="527095" y="468837"/>
                    <a:pt x="483624" y="468837"/>
                  </a:cubicBezTo>
                  <a:cubicBezTo>
                    <a:pt x="460836" y="468837"/>
                    <a:pt x="438598" y="462530"/>
                    <a:pt x="419104" y="450648"/>
                  </a:cubicBezTo>
                  <a:lnTo>
                    <a:pt x="257210" y="351750"/>
                  </a:lnTo>
                  <a:lnTo>
                    <a:pt x="257668" y="348003"/>
                  </a:lnTo>
                  <a:cubicBezTo>
                    <a:pt x="261694" y="313910"/>
                    <a:pt x="276703" y="242616"/>
                    <a:pt x="330332" y="190333"/>
                  </a:cubicBezTo>
                  <a:cubicBezTo>
                    <a:pt x="331339" y="192253"/>
                    <a:pt x="481245" y="284752"/>
                    <a:pt x="481245" y="284752"/>
                  </a:cubicBezTo>
                  <a:cubicBezTo>
                    <a:pt x="483258" y="285940"/>
                    <a:pt x="485363" y="286489"/>
                    <a:pt x="487376" y="286489"/>
                  </a:cubicBezTo>
                  <a:cubicBezTo>
                    <a:pt x="491403" y="286489"/>
                    <a:pt x="495247" y="284478"/>
                    <a:pt x="497443" y="280913"/>
                  </a:cubicBezTo>
                  <a:cubicBezTo>
                    <a:pt x="500829" y="275338"/>
                    <a:pt x="499091" y="268117"/>
                    <a:pt x="493508" y="264735"/>
                  </a:cubicBezTo>
                  <a:lnTo>
                    <a:pt x="347355" y="175617"/>
                  </a:lnTo>
                  <a:cubicBezTo>
                    <a:pt x="360716" y="165106"/>
                    <a:pt x="376000" y="155692"/>
                    <a:pt x="393662" y="148105"/>
                  </a:cubicBezTo>
                  <a:close/>
                  <a:moveTo>
                    <a:pt x="129623" y="39391"/>
                  </a:moveTo>
                  <a:cubicBezTo>
                    <a:pt x="97956" y="39391"/>
                    <a:pt x="69218" y="55476"/>
                    <a:pt x="52744" y="82346"/>
                  </a:cubicBezTo>
                  <a:cubicBezTo>
                    <a:pt x="26843" y="124661"/>
                    <a:pt x="40206" y="180046"/>
                    <a:pt x="82489" y="205911"/>
                  </a:cubicBezTo>
                  <a:lnTo>
                    <a:pt x="196983" y="275827"/>
                  </a:lnTo>
                  <a:cubicBezTo>
                    <a:pt x="209888" y="229399"/>
                    <a:pt x="236887" y="168439"/>
                    <a:pt x="292990" y="123839"/>
                  </a:cubicBezTo>
                  <a:lnTo>
                    <a:pt x="176482" y="52643"/>
                  </a:lnTo>
                  <a:cubicBezTo>
                    <a:pt x="162296" y="43960"/>
                    <a:pt x="146097" y="39391"/>
                    <a:pt x="129623" y="39391"/>
                  </a:cubicBezTo>
                  <a:close/>
                  <a:moveTo>
                    <a:pt x="129623" y="0"/>
                  </a:moveTo>
                  <a:cubicBezTo>
                    <a:pt x="153327" y="0"/>
                    <a:pt x="176665" y="6580"/>
                    <a:pt x="197075" y="19010"/>
                  </a:cubicBezTo>
                  <a:lnTo>
                    <a:pt x="366940" y="122742"/>
                  </a:lnTo>
                  <a:lnTo>
                    <a:pt x="339300" y="139559"/>
                  </a:lnTo>
                  <a:cubicBezTo>
                    <a:pt x="267547" y="183154"/>
                    <a:pt x="239816" y="256634"/>
                    <a:pt x="229291" y="310648"/>
                  </a:cubicBezTo>
                  <a:lnTo>
                    <a:pt x="223799" y="338432"/>
                  </a:lnTo>
                  <a:lnTo>
                    <a:pt x="61896" y="239544"/>
                  </a:lnTo>
                  <a:cubicBezTo>
                    <a:pt x="1034" y="202346"/>
                    <a:pt x="-18277" y="122651"/>
                    <a:pt x="18973" y="61782"/>
                  </a:cubicBezTo>
                  <a:cubicBezTo>
                    <a:pt x="42768" y="23123"/>
                    <a:pt x="84045" y="0"/>
                    <a:pt x="129623"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biology-shape_46102"/>
            <p:cNvSpPr>
              <a:spLocks noChangeAspect="1"/>
            </p:cNvSpPr>
            <p:nvPr/>
          </p:nvSpPr>
          <p:spPr bwMode="auto">
            <a:xfrm>
              <a:off x="379088" y="4868016"/>
              <a:ext cx="609685" cy="548646"/>
            </a:xfrm>
            <a:custGeom>
              <a:avLst/>
              <a:gdLst>
                <a:gd name="T0" fmla="*/ 397 w 424"/>
                <a:gd name="T1" fmla="*/ 130 h 382"/>
                <a:gd name="T2" fmla="*/ 377 w 424"/>
                <a:gd name="T3" fmla="*/ 176 h 382"/>
                <a:gd name="T4" fmla="*/ 360 w 424"/>
                <a:gd name="T5" fmla="*/ 195 h 382"/>
                <a:gd name="T6" fmla="*/ 308 w 424"/>
                <a:gd name="T7" fmla="*/ 211 h 382"/>
                <a:gd name="T8" fmla="*/ 274 w 424"/>
                <a:gd name="T9" fmla="*/ 175 h 382"/>
                <a:gd name="T10" fmla="*/ 274 w 424"/>
                <a:gd name="T11" fmla="*/ 141 h 382"/>
                <a:gd name="T12" fmla="*/ 287 w 424"/>
                <a:gd name="T13" fmla="*/ 121 h 382"/>
                <a:gd name="T14" fmla="*/ 287 w 424"/>
                <a:gd name="T15" fmla="*/ 66 h 382"/>
                <a:gd name="T16" fmla="*/ 265 w 424"/>
                <a:gd name="T17" fmla="*/ 109 h 382"/>
                <a:gd name="T18" fmla="*/ 252 w 424"/>
                <a:gd name="T19" fmla="*/ 131 h 382"/>
                <a:gd name="T20" fmla="*/ 197 w 424"/>
                <a:gd name="T21" fmla="*/ 147 h 382"/>
                <a:gd name="T22" fmla="*/ 160 w 424"/>
                <a:gd name="T23" fmla="*/ 110 h 382"/>
                <a:gd name="T24" fmla="*/ 162 w 424"/>
                <a:gd name="T25" fmla="*/ 74 h 382"/>
                <a:gd name="T26" fmla="*/ 199 w 424"/>
                <a:gd name="T27" fmla="*/ 27 h 382"/>
                <a:gd name="T28" fmla="*/ 145 w 424"/>
                <a:gd name="T29" fmla="*/ 27 h 382"/>
                <a:gd name="T30" fmla="*/ 140 w 424"/>
                <a:gd name="T31" fmla="*/ 64 h 382"/>
                <a:gd name="T32" fmla="*/ 115 w 424"/>
                <a:gd name="T33" fmla="*/ 81 h 382"/>
                <a:gd name="T34" fmla="*/ 59 w 424"/>
                <a:gd name="T35" fmla="*/ 66 h 382"/>
                <a:gd name="T36" fmla="*/ 59 w 424"/>
                <a:gd name="T37" fmla="*/ 121 h 382"/>
                <a:gd name="T38" fmla="*/ 118 w 424"/>
                <a:gd name="T39" fmla="*/ 106 h 382"/>
                <a:gd name="T40" fmla="*/ 150 w 424"/>
                <a:gd name="T41" fmla="*/ 141 h 382"/>
                <a:gd name="T42" fmla="*/ 151 w 424"/>
                <a:gd name="T43" fmla="*/ 175 h 382"/>
                <a:gd name="T44" fmla="*/ 116 w 424"/>
                <a:gd name="T45" fmla="*/ 211 h 382"/>
                <a:gd name="T46" fmla="*/ 59 w 424"/>
                <a:gd name="T47" fmla="*/ 195 h 382"/>
                <a:gd name="T48" fmla="*/ 38 w 424"/>
                <a:gd name="T49" fmla="*/ 240 h 382"/>
                <a:gd name="T50" fmla="*/ 0 w 424"/>
                <a:gd name="T51" fmla="*/ 288 h 382"/>
                <a:gd name="T52" fmla="*/ 55 w 424"/>
                <a:gd name="T53" fmla="*/ 288 h 382"/>
                <a:gd name="T54" fmla="*/ 60 w 424"/>
                <a:gd name="T55" fmla="*/ 250 h 382"/>
                <a:gd name="T56" fmla="*/ 117 w 424"/>
                <a:gd name="T57" fmla="*/ 236 h 382"/>
                <a:gd name="T58" fmla="*/ 150 w 424"/>
                <a:gd name="T59" fmla="*/ 271 h 382"/>
                <a:gd name="T60" fmla="*/ 151 w 424"/>
                <a:gd name="T61" fmla="*/ 306 h 382"/>
                <a:gd name="T62" fmla="*/ 113 w 424"/>
                <a:gd name="T63" fmla="*/ 355 h 382"/>
                <a:gd name="T64" fmla="*/ 168 w 424"/>
                <a:gd name="T65" fmla="*/ 355 h 382"/>
                <a:gd name="T66" fmla="*/ 167 w 424"/>
                <a:gd name="T67" fmla="*/ 325 h 382"/>
                <a:gd name="T68" fmla="*/ 173 w 424"/>
                <a:gd name="T69" fmla="*/ 315 h 382"/>
                <a:gd name="T70" fmla="*/ 228 w 424"/>
                <a:gd name="T71" fmla="*/ 300 h 382"/>
                <a:gd name="T72" fmla="*/ 263 w 424"/>
                <a:gd name="T73" fmla="*/ 336 h 382"/>
                <a:gd name="T74" fmla="*/ 283 w 424"/>
                <a:gd name="T75" fmla="*/ 382 h 382"/>
                <a:gd name="T76" fmla="*/ 286 w 424"/>
                <a:gd name="T77" fmla="*/ 328 h 382"/>
                <a:gd name="T78" fmla="*/ 280 w 424"/>
                <a:gd name="T79" fmla="*/ 288 h 382"/>
                <a:gd name="T80" fmla="*/ 287 w 424"/>
                <a:gd name="T81" fmla="*/ 249 h 382"/>
                <a:gd name="T82" fmla="*/ 336 w 424"/>
                <a:gd name="T83" fmla="*/ 236 h 382"/>
                <a:gd name="T84" fmla="*/ 387 w 424"/>
                <a:gd name="T85" fmla="*/ 222 h 382"/>
                <a:gd name="T86" fmla="*/ 400 w 424"/>
                <a:gd name="T87" fmla="*/ 185 h 382"/>
                <a:gd name="T88" fmla="*/ 252 w 424"/>
                <a:gd name="T89" fmla="*/ 261 h 382"/>
                <a:gd name="T90" fmla="*/ 197 w 424"/>
                <a:gd name="T91" fmla="*/ 277 h 382"/>
                <a:gd name="T92" fmla="*/ 171 w 424"/>
                <a:gd name="T93" fmla="*/ 260 h 382"/>
                <a:gd name="T94" fmla="*/ 168 w 424"/>
                <a:gd name="T95" fmla="*/ 222 h 382"/>
                <a:gd name="T96" fmla="*/ 172 w 424"/>
                <a:gd name="T97" fmla="*/ 185 h 382"/>
                <a:gd name="T98" fmla="*/ 196 w 424"/>
                <a:gd name="T99" fmla="*/ 170 h 382"/>
                <a:gd name="T100" fmla="*/ 251 w 424"/>
                <a:gd name="T101" fmla="*/ 185 h 382"/>
                <a:gd name="T102" fmla="*/ 256 w 424"/>
                <a:gd name="T103" fmla="*/ 222 h 382"/>
                <a:gd name="T104" fmla="*/ 252 w 424"/>
                <a:gd name="T105" fmla="*/ 26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4" h="382">
                  <a:moveTo>
                    <a:pt x="424" y="158"/>
                  </a:moveTo>
                  <a:cubicBezTo>
                    <a:pt x="424" y="143"/>
                    <a:pt x="412" y="130"/>
                    <a:pt x="397" y="130"/>
                  </a:cubicBezTo>
                  <a:cubicBezTo>
                    <a:pt x="382" y="130"/>
                    <a:pt x="370" y="143"/>
                    <a:pt x="370" y="158"/>
                  </a:cubicBezTo>
                  <a:cubicBezTo>
                    <a:pt x="370" y="165"/>
                    <a:pt x="372" y="171"/>
                    <a:pt x="377" y="176"/>
                  </a:cubicBezTo>
                  <a:lnTo>
                    <a:pt x="366" y="196"/>
                  </a:lnTo>
                  <a:cubicBezTo>
                    <a:pt x="364" y="195"/>
                    <a:pt x="362" y="195"/>
                    <a:pt x="360" y="195"/>
                  </a:cubicBezTo>
                  <a:cubicBezTo>
                    <a:pt x="349" y="195"/>
                    <a:pt x="339" y="202"/>
                    <a:pt x="335" y="211"/>
                  </a:cubicBezTo>
                  <a:lnTo>
                    <a:pt x="308" y="211"/>
                  </a:lnTo>
                  <a:cubicBezTo>
                    <a:pt x="304" y="202"/>
                    <a:pt x="295" y="196"/>
                    <a:pt x="285" y="195"/>
                  </a:cubicBezTo>
                  <a:lnTo>
                    <a:pt x="274" y="175"/>
                  </a:lnTo>
                  <a:cubicBezTo>
                    <a:pt x="277" y="170"/>
                    <a:pt x="280" y="164"/>
                    <a:pt x="280" y="158"/>
                  </a:cubicBezTo>
                  <a:cubicBezTo>
                    <a:pt x="280" y="152"/>
                    <a:pt x="278" y="146"/>
                    <a:pt x="274" y="141"/>
                  </a:cubicBezTo>
                  <a:lnTo>
                    <a:pt x="286" y="121"/>
                  </a:lnTo>
                  <a:cubicBezTo>
                    <a:pt x="286" y="121"/>
                    <a:pt x="287" y="121"/>
                    <a:pt x="287" y="121"/>
                  </a:cubicBezTo>
                  <a:cubicBezTo>
                    <a:pt x="302" y="121"/>
                    <a:pt x="314" y="109"/>
                    <a:pt x="314" y="94"/>
                  </a:cubicBezTo>
                  <a:cubicBezTo>
                    <a:pt x="314" y="78"/>
                    <a:pt x="302" y="66"/>
                    <a:pt x="287" y="66"/>
                  </a:cubicBezTo>
                  <a:cubicBezTo>
                    <a:pt x="272" y="66"/>
                    <a:pt x="260" y="78"/>
                    <a:pt x="260" y="94"/>
                  </a:cubicBezTo>
                  <a:cubicBezTo>
                    <a:pt x="260" y="99"/>
                    <a:pt x="262" y="105"/>
                    <a:pt x="265" y="109"/>
                  </a:cubicBezTo>
                  <a:lnTo>
                    <a:pt x="253" y="131"/>
                  </a:lnTo>
                  <a:lnTo>
                    <a:pt x="252" y="131"/>
                  </a:lnTo>
                  <a:cubicBezTo>
                    <a:pt x="241" y="131"/>
                    <a:pt x="232" y="137"/>
                    <a:pt x="227" y="147"/>
                  </a:cubicBezTo>
                  <a:lnTo>
                    <a:pt x="197" y="147"/>
                  </a:lnTo>
                  <a:cubicBezTo>
                    <a:pt x="193" y="137"/>
                    <a:pt x="183" y="131"/>
                    <a:pt x="172" y="131"/>
                  </a:cubicBezTo>
                  <a:lnTo>
                    <a:pt x="160" y="110"/>
                  </a:lnTo>
                  <a:cubicBezTo>
                    <a:pt x="165" y="105"/>
                    <a:pt x="168" y="98"/>
                    <a:pt x="168" y="91"/>
                  </a:cubicBezTo>
                  <a:cubicBezTo>
                    <a:pt x="168" y="85"/>
                    <a:pt x="166" y="79"/>
                    <a:pt x="162" y="74"/>
                  </a:cubicBezTo>
                  <a:lnTo>
                    <a:pt x="173" y="55"/>
                  </a:lnTo>
                  <a:cubicBezTo>
                    <a:pt x="188" y="54"/>
                    <a:pt x="199" y="42"/>
                    <a:pt x="199" y="27"/>
                  </a:cubicBezTo>
                  <a:cubicBezTo>
                    <a:pt x="199" y="12"/>
                    <a:pt x="187" y="0"/>
                    <a:pt x="172" y="0"/>
                  </a:cubicBezTo>
                  <a:cubicBezTo>
                    <a:pt x="157" y="0"/>
                    <a:pt x="145" y="12"/>
                    <a:pt x="145" y="27"/>
                  </a:cubicBezTo>
                  <a:cubicBezTo>
                    <a:pt x="145" y="34"/>
                    <a:pt x="147" y="40"/>
                    <a:pt x="151" y="45"/>
                  </a:cubicBezTo>
                  <a:lnTo>
                    <a:pt x="140" y="64"/>
                  </a:lnTo>
                  <a:lnTo>
                    <a:pt x="140" y="64"/>
                  </a:lnTo>
                  <a:cubicBezTo>
                    <a:pt x="129" y="64"/>
                    <a:pt x="119" y="71"/>
                    <a:pt x="115" y="81"/>
                  </a:cubicBezTo>
                  <a:lnTo>
                    <a:pt x="84" y="81"/>
                  </a:lnTo>
                  <a:cubicBezTo>
                    <a:pt x="79" y="72"/>
                    <a:pt x="70" y="66"/>
                    <a:pt x="59" y="66"/>
                  </a:cubicBezTo>
                  <a:cubicBezTo>
                    <a:pt x="44" y="66"/>
                    <a:pt x="32" y="78"/>
                    <a:pt x="32" y="94"/>
                  </a:cubicBezTo>
                  <a:cubicBezTo>
                    <a:pt x="32" y="109"/>
                    <a:pt x="44" y="121"/>
                    <a:pt x="59" y="121"/>
                  </a:cubicBezTo>
                  <a:cubicBezTo>
                    <a:pt x="70" y="121"/>
                    <a:pt x="79" y="115"/>
                    <a:pt x="83" y="106"/>
                  </a:cubicBezTo>
                  <a:lnTo>
                    <a:pt x="118" y="106"/>
                  </a:lnTo>
                  <a:cubicBezTo>
                    <a:pt x="122" y="112"/>
                    <a:pt x="129" y="117"/>
                    <a:pt x="137" y="118"/>
                  </a:cubicBezTo>
                  <a:lnTo>
                    <a:pt x="150" y="141"/>
                  </a:lnTo>
                  <a:cubicBezTo>
                    <a:pt x="147" y="146"/>
                    <a:pt x="145" y="152"/>
                    <a:pt x="145" y="158"/>
                  </a:cubicBezTo>
                  <a:cubicBezTo>
                    <a:pt x="145" y="164"/>
                    <a:pt x="147" y="170"/>
                    <a:pt x="151" y="175"/>
                  </a:cubicBezTo>
                  <a:lnTo>
                    <a:pt x="139" y="195"/>
                  </a:lnTo>
                  <a:cubicBezTo>
                    <a:pt x="129" y="196"/>
                    <a:pt x="120" y="202"/>
                    <a:pt x="116" y="211"/>
                  </a:cubicBezTo>
                  <a:lnTo>
                    <a:pt x="84" y="211"/>
                  </a:lnTo>
                  <a:cubicBezTo>
                    <a:pt x="80" y="202"/>
                    <a:pt x="70" y="195"/>
                    <a:pt x="59" y="195"/>
                  </a:cubicBezTo>
                  <a:cubicBezTo>
                    <a:pt x="44" y="195"/>
                    <a:pt x="32" y="207"/>
                    <a:pt x="32" y="222"/>
                  </a:cubicBezTo>
                  <a:cubicBezTo>
                    <a:pt x="32" y="229"/>
                    <a:pt x="34" y="235"/>
                    <a:pt x="38" y="240"/>
                  </a:cubicBezTo>
                  <a:lnTo>
                    <a:pt x="26" y="261"/>
                  </a:lnTo>
                  <a:cubicBezTo>
                    <a:pt x="12" y="261"/>
                    <a:pt x="0" y="273"/>
                    <a:pt x="0" y="288"/>
                  </a:cubicBezTo>
                  <a:cubicBezTo>
                    <a:pt x="0" y="303"/>
                    <a:pt x="12" y="315"/>
                    <a:pt x="27" y="315"/>
                  </a:cubicBezTo>
                  <a:cubicBezTo>
                    <a:pt x="42" y="315"/>
                    <a:pt x="55" y="303"/>
                    <a:pt x="55" y="288"/>
                  </a:cubicBezTo>
                  <a:cubicBezTo>
                    <a:pt x="55" y="281"/>
                    <a:pt x="52" y="275"/>
                    <a:pt x="48" y="270"/>
                  </a:cubicBezTo>
                  <a:lnTo>
                    <a:pt x="60" y="250"/>
                  </a:lnTo>
                  <a:cubicBezTo>
                    <a:pt x="70" y="249"/>
                    <a:pt x="78" y="244"/>
                    <a:pt x="83" y="236"/>
                  </a:cubicBezTo>
                  <a:lnTo>
                    <a:pt x="117" y="236"/>
                  </a:lnTo>
                  <a:cubicBezTo>
                    <a:pt x="121" y="243"/>
                    <a:pt x="129" y="248"/>
                    <a:pt x="137" y="249"/>
                  </a:cubicBezTo>
                  <a:lnTo>
                    <a:pt x="150" y="271"/>
                  </a:lnTo>
                  <a:cubicBezTo>
                    <a:pt x="147" y="276"/>
                    <a:pt x="145" y="282"/>
                    <a:pt x="145" y="288"/>
                  </a:cubicBezTo>
                  <a:cubicBezTo>
                    <a:pt x="145" y="295"/>
                    <a:pt x="147" y="301"/>
                    <a:pt x="151" y="306"/>
                  </a:cubicBezTo>
                  <a:lnTo>
                    <a:pt x="139" y="327"/>
                  </a:lnTo>
                  <a:cubicBezTo>
                    <a:pt x="124" y="328"/>
                    <a:pt x="113" y="340"/>
                    <a:pt x="113" y="355"/>
                  </a:cubicBezTo>
                  <a:cubicBezTo>
                    <a:pt x="113" y="370"/>
                    <a:pt x="125" y="382"/>
                    <a:pt x="140" y="382"/>
                  </a:cubicBezTo>
                  <a:cubicBezTo>
                    <a:pt x="156" y="382"/>
                    <a:pt x="168" y="370"/>
                    <a:pt x="168" y="355"/>
                  </a:cubicBezTo>
                  <a:cubicBezTo>
                    <a:pt x="168" y="348"/>
                    <a:pt x="165" y="341"/>
                    <a:pt x="161" y="336"/>
                  </a:cubicBezTo>
                  <a:lnTo>
                    <a:pt x="167" y="325"/>
                  </a:lnTo>
                  <a:cubicBezTo>
                    <a:pt x="167" y="325"/>
                    <a:pt x="167" y="325"/>
                    <a:pt x="167" y="325"/>
                  </a:cubicBezTo>
                  <a:lnTo>
                    <a:pt x="173" y="315"/>
                  </a:lnTo>
                  <a:cubicBezTo>
                    <a:pt x="183" y="315"/>
                    <a:pt x="192" y="309"/>
                    <a:pt x="196" y="300"/>
                  </a:cubicBezTo>
                  <a:lnTo>
                    <a:pt x="228" y="300"/>
                  </a:lnTo>
                  <a:cubicBezTo>
                    <a:pt x="232" y="309"/>
                    <a:pt x="241" y="315"/>
                    <a:pt x="251" y="315"/>
                  </a:cubicBezTo>
                  <a:lnTo>
                    <a:pt x="263" y="336"/>
                  </a:lnTo>
                  <a:cubicBezTo>
                    <a:pt x="259" y="341"/>
                    <a:pt x="256" y="347"/>
                    <a:pt x="256" y="355"/>
                  </a:cubicBezTo>
                  <a:cubicBezTo>
                    <a:pt x="256" y="370"/>
                    <a:pt x="268" y="382"/>
                    <a:pt x="283" y="382"/>
                  </a:cubicBezTo>
                  <a:cubicBezTo>
                    <a:pt x="298" y="382"/>
                    <a:pt x="310" y="370"/>
                    <a:pt x="310" y="355"/>
                  </a:cubicBezTo>
                  <a:cubicBezTo>
                    <a:pt x="310" y="341"/>
                    <a:pt x="300" y="329"/>
                    <a:pt x="286" y="328"/>
                  </a:cubicBezTo>
                  <a:lnTo>
                    <a:pt x="273" y="306"/>
                  </a:lnTo>
                  <a:cubicBezTo>
                    <a:pt x="277" y="301"/>
                    <a:pt x="280" y="295"/>
                    <a:pt x="280" y="288"/>
                  </a:cubicBezTo>
                  <a:cubicBezTo>
                    <a:pt x="280" y="282"/>
                    <a:pt x="278" y="276"/>
                    <a:pt x="274" y="271"/>
                  </a:cubicBezTo>
                  <a:lnTo>
                    <a:pt x="287" y="249"/>
                  </a:lnTo>
                  <a:cubicBezTo>
                    <a:pt x="295" y="248"/>
                    <a:pt x="302" y="243"/>
                    <a:pt x="306" y="236"/>
                  </a:cubicBezTo>
                  <a:lnTo>
                    <a:pt x="336" y="236"/>
                  </a:lnTo>
                  <a:cubicBezTo>
                    <a:pt x="341" y="244"/>
                    <a:pt x="350" y="250"/>
                    <a:pt x="360" y="250"/>
                  </a:cubicBezTo>
                  <a:cubicBezTo>
                    <a:pt x="375" y="250"/>
                    <a:pt x="387" y="237"/>
                    <a:pt x="387" y="222"/>
                  </a:cubicBezTo>
                  <a:cubicBezTo>
                    <a:pt x="387" y="218"/>
                    <a:pt x="386" y="215"/>
                    <a:pt x="385" y="211"/>
                  </a:cubicBezTo>
                  <a:lnTo>
                    <a:pt x="400" y="185"/>
                  </a:lnTo>
                  <a:cubicBezTo>
                    <a:pt x="413" y="184"/>
                    <a:pt x="424" y="172"/>
                    <a:pt x="424" y="158"/>
                  </a:cubicBezTo>
                  <a:close/>
                  <a:moveTo>
                    <a:pt x="252" y="261"/>
                  </a:moveTo>
                  <a:cubicBezTo>
                    <a:pt x="241" y="261"/>
                    <a:pt x="231" y="267"/>
                    <a:pt x="227" y="277"/>
                  </a:cubicBezTo>
                  <a:lnTo>
                    <a:pt x="197" y="277"/>
                  </a:lnTo>
                  <a:cubicBezTo>
                    <a:pt x="193" y="267"/>
                    <a:pt x="183" y="260"/>
                    <a:pt x="172" y="260"/>
                  </a:cubicBezTo>
                  <a:cubicBezTo>
                    <a:pt x="172" y="260"/>
                    <a:pt x="171" y="260"/>
                    <a:pt x="171" y="260"/>
                  </a:cubicBezTo>
                  <a:lnTo>
                    <a:pt x="160" y="241"/>
                  </a:lnTo>
                  <a:cubicBezTo>
                    <a:pt x="165" y="236"/>
                    <a:pt x="168" y="230"/>
                    <a:pt x="168" y="222"/>
                  </a:cubicBezTo>
                  <a:cubicBezTo>
                    <a:pt x="168" y="215"/>
                    <a:pt x="165" y="209"/>
                    <a:pt x="161" y="204"/>
                  </a:cubicBezTo>
                  <a:lnTo>
                    <a:pt x="172" y="185"/>
                  </a:lnTo>
                  <a:cubicBezTo>
                    <a:pt x="172" y="185"/>
                    <a:pt x="172" y="185"/>
                    <a:pt x="172" y="185"/>
                  </a:cubicBezTo>
                  <a:cubicBezTo>
                    <a:pt x="183" y="185"/>
                    <a:pt x="192" y="179"/>
                    <a:pt x="196" y="170"/>
                  </a:cubicBezTo>
                  <a:lnTo>
                    <a:pt x="228" y="170"/>
                  </a:lnTo>
                  <a:cubicBezTo>
                    <a:pt x="232" y="179"/>
                    <a:pt x="241" y="185"/>
                    <a:pt x="251" y="185"/>
                  </a:cubicBezTo>
                  <a:lnTo>
                    <a:pt x="262" y="204"/>
                  </a:lnTo>
                  <a:cubicBezTo>
                    <a:pt x="258" y="209"/>
                    <a:pt x="256" y="215"/>
                    <a:pt x="256" y="222"/>
                  </a:cubicBezTo>
                  <a:cubicBezTo>
                    <a:pt x="256" y="230"/>
                    <a:pt x="259" y="237"/>
                    <a:pt x="263" y="242"/>
                  </a:cubicBezTo>
                  <a:lnTo>
                    <a:pt x="252" y="261"/>
                  </a:lnTo>
                  <a:cubicBezTo>
                    <a:pt x="252" y="261"/>
                    <a:pt x="252" y="261"/>
                    <a:pt x="252" y="261"/>
                  </a:cubicBezTo>
                  <a:close/>
                </a:path>
              </a:pathLst>
            </a:custGeom>
            <a:grpFill/>
            <a:ln>
              <a:noFill/>
            </a:ln>
          </p:spPr>
        </p:sp>
      </p:grpSp>
      <p:sp>
        <p:nvSpPr>
          <p:cNvPr id="5131" name="矩形 30"/>
          <p:cNvSpPr/>
          <p:nvPr/>
        </p:nvSpPr>
        <p:spPr>
          <a:xfrm>
            <a:off x="5426075" y="4170363"/>
            <a:ext cx="5748338" cy="646112"/>
          </a:xfrm>
          <a:prstGeom prst="rect">
            <a:avLst/>
          </a:prstGeom>
          <a:noFill/>
          <a:ln w="9525">
            <a:noFill/>
          </a:ln>
        </p:spPr>
        <p:txBody>
          <a:bodyPr>
            <a:spAutoFit/>
          </a:bodyPr>
          <a:p>
            <a:pPr eaLnBrk="1" hangingPunct="1"/>
            <a:r>
              <a:rPr lang="zh-CN" altLang="en-US" sz="3600" b="1" dirty="0">
                <a:solidFill>
                  <a:srgbClr val="595959"/>
                </a:solidFill>
                <a:latin typeface="思源黑体 CN Medium"/>
              </a:rPr>
              <a:t>出现疑似感染症状应急处置</a:t>
            </a:r>
            <a:endParaRPr lang="zh-CN" altLang="en-US" sz="3600" b="1" dirty="0">
              <a:solidFill>
                <a:srgbClr val="595959"/>
              </a:solidFill>
              <a:latin typeface="思源黑体 CN Medium"/>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矩形 15"/>
          <p:cNvSpPr/>
          <p:nvPr/>
        </p:nvSpPr>
        <p:spPr>
          <a:xfrm>
            <a:off x="-11112" y="0"/>
            <a:ext cx="2319338" cy="6858000"/>
          </a:xfrm>
          <a:prstGeom prst="rect">
            <a:avLst/>
          </a:prstGeom>
          <a:solidFill>
            <a:srgbClr val="007E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3555" name="组合 11"/>
          <p:cNvGrpSpPr/>
          <p:nvPr/>
        </p:nvGrpSpPr>
        <p:grpSpPr>
          <a:xfrm>
            <a:off x="0" y="319088"/>
            <a:ext cx="1973263" cy="417512"/>
            <a:chOff x="-190500" y="299560"/>
            <a:chExt cx="2873266" cy="417941"/>
          </a:xfrm>
        </p:grpSpPr>
        <p:sp>
          <p:nvSpPr>
            <p:cNvPr id="13" name="平行四边形 12"/>
            <p:cNvSpPr/>
            <p:nvPr/>
          </p:nvSpPr>
          <p:spPr>
            <a:xfrm>
              <a:off x="-190500" y="299560"/>
              <a:ext cx="2873266" cy="417941"/>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62" name="PA-102214"/>
            <p:cNvSpPr txBox="1"/>
            <p:nvPr>
              <p:custDataLst>
                <p:tags r:id="rId1"/>
              </p:custDataLst>
            </p:nvPr>
          </p:nvSpPr>
          <p:spPr>
            <a:xfrm>
              <a:off x="250614" y="308474"/>
              <a:ext cx="147226" cy="400521"/>
            </a:xfrm>
            <a:prstGeom prst="rect">
              <a:avLst/>
            </a:prstGeom>
            <a:noFill/>
            <a:ln w="9525">
              <a:noFill/>
            </a:ln>
          </p:spPr>
          <p:txBody>
            <a:bodyPr wrap="none">
              <a:spAutoFit/>
            </a:bodyPr>
            <a:p>
              <a:pPr eaLnBrk="1" hangingPunct="1"/>
              <a:endParaRPr lang="zh-CN" altLang="en-US" sz="2000" dirty="0">
                <a:solidFill>
                  <a:srgbClr val="007E8B"/>
                </a:solidFill>
                <a:latin typeface="思源黑体 CN Medium"/>
                <a:ea typeface="思源黑体 CN Medium"/>
              </a:endParaRPr>
            </a:p>
          </p:txBody>
        </p:sp>
        <p:sp>
          <p:nvSpPr>
            <p:cNvPr id="23563" name="heart-with-lifeline-variant_33328"/>
            <p:cNvSpPr>
              <a:spLocks noChangeAspect="1"/>
            </p:cNvSpPr>
            <p:nvPr/>
          </p:nvSpPr>
          <p:spPr>
            <a:xfrm>
              <a:off x="-68799"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rgbClr val="007E8B">
                <a:alpha val="100000"/>
              </a:srgbClr>
            </a:solidFill>
            <a:ln w="0">
              <a:noFill/>
            </a:ln>
          </p:spPr>
          <p:txBody>
            <a:bodyPr/>
            <a:p>
              <a:endParaRPr lang="zh-CN" altLang="en-US"/>
            </a:p>
          </p:txBody>
        </p:sp>
      </p:grpSp>
      <p:sp>
        <p:nvSpPr>
          <p:cNvPr id="26" name="矩形 25"/>
          <p:cNvSpPr/>
          <p:nvPr/>
        </p:nvSpPr>
        <p:spPr bwMode="auto">
          <a:xfrm>
            <a:off x="2482850" y="295275"/>
            <a:ext cx="9259888" cy="6323013"/>
          </a:xfrm>
          <a:prstGeom prst="rect">
            <a:avLst/>
          </a:prstGeom>
          <a:noFill/>
          <a:ln>
            <a:solidFill>
              <a:srgbClr val="007E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7" name="矩形 21"/>
          <p:cNvSpPr/>
          <p:nvPr/>
        </p:nvSpPr>
        <p:spPr>
          <a:xfrm>
            <a:off x="787400" y="1541463"/>
            <a:ext cx="800100" cy="3625850"/>
          </a:xfrm>
          <a:prstGeom prst="rect">
            <a:avLst/>
          </a:prstGeom>
          <a:noFill/>
          <a:ln w="9525">
            <a:noFill/>
          </a:ln>
        </p:spPr>
        <p:txBody>
          <a:bodyPr vert="eaVert" wrap="none">
            <a:spAutoFit/>
          </a:bodyPr>
          <a:p>
            <a:pPr algn="ctr" eaLnBrk="1" hangingPunct="1"/>
            <a:r>
              <a:rPr lang="zh-CN" altLang="en-US" sz="4000" b="1" dirty="0">
                <a:solidFill>
                  <a:schemeClr val="bg1"/>
                </a:solidFill>
                <a:latin typeface="思源黑体 CN Heavy"/>
                <a:ea typeface="思源黑体 CN Heavy"/>
              </a:rPr>
              <a:t>中小学校开学后</a:t>
            </a:r>
            <a:endParaRPr lang="zh-CN" altLang="en-US" sz="4000" b="1" dirty="0">
              <a:solidFill>
                <a:schemeClr val="bg1"/>
              </a:solidFill>
              <a:latin typeface="思源黑体 CN Heavy"/>
              <a:ea typeface="思源黑体 CN Heavy"/>
            </a:endParaRPr>
          </a:p>
        </p:txBody>
      </p:sp>
      <p:sp>
        <p:nvSpPr>
          <p:cNvPr id="23558" name="矩形 2"/>
          <p:cNvSpPr/>
          <p:nvPr/>
        </p:nvSpPr>
        <p:spPr>
          <a:xfrm>
            <a:off x="2847975" y="676275"/>
            <a:ext cx="4841875" cy="523875"/>
          </a:xfrm>
          <a:prstGeom prst="rect">
            <a:avLst/>
          </a:prstGeom>
          <a:noFill/>
          <a:ln w="9525" cap="flat" cmpd="sng">
            <a:solidFill>
              <a:srgbClr val="FF0000"/>
            </a:solidFill>
            <a:prstDash val="solid"/>
            <a:miter/>
            <a:headEnd type="none" w="med" len="med"/>
            <a:tailEnd type="none" w="med" len="med"/>
          </a:ln>
        </p:spPr>
        <p:txBody>
          <a:bodyPr>
            <a:spAutoFit/>
          </a:bodyPr>
          <a:p>
            <a:r>
              <a:rPr lang="en-US" altLang="zh-CN" sz="2800" b="1" dirty="0">
                <a:solidFill>
                  <a:srgbClr val="FF0000"/>
                </a:solidFill>
                <a:latin typeface="Arial" panose="020B0604020202020204" pitchFamily="34" charset="0"/>
              </a:rPr>
              <a:t>19.</a:t>
            </a:r>
            <a:r>
              <a:rPr lang="zh-CN" altLang="en-US" sz="2800" b="1" dirty="0">
                <a:solidFill>
                  <a:srgbClr val="FF0000"/>
                </a:solidFill>
                <a:latin typeface="Arial" panose="020B0604020202020204" pitchFamily="34" charset="0"/>
              </a:rPr>
              <a:t>不应组织大型集体活动。</a:t>
            </a:r>
            <a:endParaRPr lang="zh-CN" altLang="en-US" sz="2800" b="1" dirty="0">
              <a:solidFill>
                <a:srgbClr val="FF0000"/>
              </a:solidFill>
              <a:latin typeface="Arial" panose="020B0604020202020204" pitchFamily="34" charset="0"/>
            </a:endParaRPr>
          </a:p>
        </p:txBody>
      </p:sp>
      <p:sp>
        <p:nvSpPr>
          <p:cNvPr id="23559" name="矩形 3"/>
          <p:cNvSpPr/>
          <p:nvPr/>
        </p:nvSpPr>
        <p:spPr>
          <a:xfrm>
            <a:off x="2901950" y="4589463"/>
            <a:ext cx="8302625" cy="1682750"/>
          </a:xfrm>
          <a:prstGeom prst="rect">
            <a:avLst/>
          </a:prstGeom>
          <a:noFill/>
          <a:ln w="9525" cap="flat" cmpd="sng">
            <a:solidFill>
              <a:srgbClr val="7030A0"/>
            </a:solidFill>
            <a:prstDash val="solid"/>
            <a:miter/>
            <a:headEnd type="none" w="med" len="med"/>
            <a:tailEnd type="none" w="med" len="med"/>
          </a:ln>
        </p:spPr>
        <p:txBody>
          <a:bodyPr>
            <a:spAutoFit/>
          </a:bodyPr>
          <a:p>
            <a:pPr>
              <a:lnSpc>
                <a:spcPct val="150000"/>
              </a:lnSpc>
            </a:pPr>
            <a:r>
              <a:rPr lang="en-US" altLang="zh-CN" sz="2400" b="1" dirty="0">
                <a:solidFill>
                  <a:srgbClr val="7030A0"/>
                </a:solidFill>
                <a:latin typeface="Arial" panose="020B0604020202020204" pitchFamily="34" charset="0"/>
              </a:rPr>
              <a:t>20.</a:t>
            </a:r>
            <a:r>
              <a:rPr lang="zh-CN" altLang="zh-CN" sz="2400" b="1" dirty="0">
                <a:solidFill>
                  <a:srgbClr val="7030A0"/>
                </a:solidFill>
                <a:latin typeface="Arial" panose="020B0604020202020204" pitchFamily="34" charset="0"/>
              </a:rPr>
              <a:t>对教职员工、学生和家长开展个人防护与消毒等防控知识宣传和指导。示范学生正确的洗手方法，培养学生养成良好卫生习惯，咳嗽、打喷嚏时用纸巾、衣袖遮挡口鼻。</a:t>
            </a:r>
            <a:endParaRPr lang="zh-CN" altLang="zh-CN" sz="2400" b="1" dirty="0">
              <a:solidFill>
                <a:srgbClr val="7030A0"/>
              </a:solidFill>
              <a:latin typeface="Arial" panose="020B0604020202020204" pitchFamily="34" charset="0"/>
            </a:endParaRPr>
          </a:p>
        </p:txBody>
      </p:sp>
      <p:sp>
        <p:nvSpPr>
          <p:cNvPr id="23560" name="Rectangle 3"/>
          <p:cNvSpPr/>
          <p:nvPr/>
        </p:nvSpPr>
        <p:spPr>
          <a:xfrm>
            <a:off x="2835275" y="1608138"/>
            <a:ext cx="8712200" cy="2308225"/>
          </a:xfrm>
          <a:prstGeom prst="rect">
            <a:avLst/>
          </a:prstGeom>
          <a:noFill/>
          <a:ln w="9525">
            <a:noFill/>
          </a:ln>
        </p:spPr>
        <p:txBody>
          <a:bodyPr anchor="ctr">
            <a:spAutoFit/>
          </a:bodyPr>
          <a:p>
            <a:pPr indent="304800">
              <a:lnSpc>
                <a:spcPct val="150000"/>
              </a:lnSpc>
            </a:pPr>
            <a:r>
              <a:rPr lang="zh-CN" altLang="en-US" sz="2400" b="1" dirty="0">
                <a:solidFill>
                  <a:srgbClr val="007E8B"/>
                </a:solidFill>
                <a:latin typeface="宋体" panose="02010600030101010101" pitchFamily="2" charset="-122"/>
                <a:ea typeface="方正仿宋_GBK"/>
              </a:rPr>
              <a:t>（</a:t>
            </a:r>
            <a:r>
              <a:rPr lang="en-US" altLang="zh-CN" sz="2400" b="1" dirty="0">
                <a:solidFill>
                  <a:srgbClr val="007E8B"/>
                </a:solidFill>
                <a:latin typeface="宋体" panose="02010600030101010101" pitchFamily="2" charset="-122"/>
                <a:ea typeface="方正仿宋_GBK"/>
              </a:rPr>
              <a:t>1</a:t>
            </a:r>
            <a:r>
              <a:rPr lang="zh-CN" altLang="en-US" sz="2400" b="1" dirty="0">
                <a:solidFill>
                  <a:srgbClr val="007E8B"/>
                </a:solidFill>
                <a:latin typeface="宋体" panose="02010600030101010101" pitchFamily="2" charset="-122"/>
                <a:ea typeface="方正仿宋_GBK"/>
              </a:rPr>
              <a:t>）不应举行人数众多的现场集体活动。</a:t>
            </a:r>
            <a:endParaRPr lang="zh-CN" altLang="en-US" sz="2400" b="1" dirty="0">
              <a:solidFill>
                <a:srgbClr val="007E8B"/>
              </a:solidFill>
              <a:latin typeface="Arial" panose="020B0604020202020204" pitchFamily="34" charset="0"/>
              <a:ea typeface="方正仿宋_GBK"/>
            </a:endParaRPr>
          </a:p>
          <a:p>
            <a:pPr indent="304800">
              <a:lnSpc>
                <a:spcPct val="150000"/>
              </a:lnSpc>
            </a:pPr>
            <a:r>
              <a:rPr lang="zh-CN" altLang="en-US" sz="2400" b="1" dirty="0">
                <a:solidFill>
                  <a:srgbClr val="007E8B"/>
                </a:solidFill>
                <a:latin typeface="宋体" panose="02010600030101010101" pitchFamily="2" charset="-122"/>
                <a:ea typeface="方正仿宋_GBK"/>
              </a:rPr>
              <a:t>（</a:t>
            </a:r>
            <a:r>
              <a:rPr lang="en-US" altLang="zh-CN" sz="2400" b="1" dirty="0">
                <a:solidFill>
                  <a:srgbClr val="007E8B"/>
                </a:solidFill>
                <a:latin typeface="宋体" panose="02010600030101010101" pitchFamily="2" charset="-122"/>
                <a:ea typeface="方正仿宋_GBK"/>
              </a:rPr>
              <a:t>2</a:t>
            </a:r>
            <a:r>
              <a:rPr lang="zh-CN" altLang="en-US" sz="2400" b="1" dirty="0">
                <a:solidFill>
                  <a:srgbClr val="007E8B"/>
                </a:solidFill>
                <a:latin typeface="宋体" panose="02010600030101010101" pitchFamily="2" charset="-122"/>
                <a:ea typeface="方正仿宋_GBK"/>
              </a:rPr>
              <a:t>）严格压缩各类会议规模、数量和频次。</a:t>
            </a:r>
            <a:endParaRPr lang="zh-CN" altLang="en-US" sz="2400" b="1" dirty="0">
              <a:solidFill>
                <a:srgbClr val="007E8B"/>
              </a:solidFill>
              <a:latin typeface="Arial" panose="020B0604020202020204" pitchFamily="34" charset="0"/>
              <a:ea typeface="方正仿宋_GBK"/>
            </a:endParaRPr>
          </a:p>
          <a:p>
            <a:pPr indent="304800">
              <a:lnSpc>
                <a:spcPct val="150000"/>
              </a:lnSpc>
            </a:pPr>
            <a:r>
              <a:rPr lang="zh-CN" altLang="en-US" sz="2400" b="1" dirty="0">
                <a:solidFill>
                  <a:srgbClr val="007E8B"/>
                </a:solidFill>
                <a:latin typeface="宋体" panose="02010600030101010101" pitchFamily="2" charset="-122"/>
                <a:ea typeface="方正仿宋_GBK"/>
              </a:rPr>
              <a:t>（</a:t>
            </a:r>
            <a:r>
              <a:rPr lang="en-US" altLang="zh-CN" sz="2400" b="1" dirty="0">
                <a:solidFill>
                  <a:srgbClr val="007E8B"/>
                </a:solidFill>
                <a:latin typeface="宋体" panose="02010600030101010101" pitchFamily="2" charset="-122"/>
                <a:ea typeface="方正仿宋_GBK"/>
              </a:rPr>
              <a:t>3</a:t>
            </a:r>
            <a:r>
              <a:rPr lang="zh-CN" altLang="en-US" sz="2400" b="1" dirty="0">
                <a:solidFill>
                  <a:srgbClr val="007E8B"/>
                </a:solidFill>
                <a:latin typeface="宋体" panose="02010600030101010101" pitchFamily="2" charset="-122"/>
                <a:ea typeface="方正仿宋_GBK"/>
              </a:rPr>
              <a:t>）一律暂缓跨系、跨校、跨地区人员聚集性活动。</a:t>
            </a:r>
            <a:endParaRPr lang="zh-CN" altLang="en-US" sz="2400" b="1" dirty="0">
              <a:solidFill>
                <a:srgbClr val="007E8B"/>
              </a:solidFill>
              <a:latin typeface="Arial" panose="020B0604020202020204" pitchFamily="34" charset="0"/>
              <a:ea typeface="方正仿宋_GBK"/>
            </a:endParaRPr>
          </a:p>
          <a:p>
            <a:pPr indent="304800">
              <a:lnSpc>
                <a:spcPct val="150000"/>
              </a:lnSpc>
            </a:pPr>
            <a:r>
              <a:rPr lang="zh-CN" altLang="en-US" sz="2400" b="1" dirty="0">
                <a:solidFill>
                  <a:srgbClr val="007E8B"/>
                </a:solidFill>
                <a:latin typeface="宋体" panose="02010600030101010101" pitchFamily="2" charset="-122"/>
                <a:ea typeface="方正仿宋_GBK"/>
              </a:rPr>
              <a:t>（</a:t>
            </a:r>
            <a:r>
              <a:rPr lang="en-US" altLang="zh-CN" sz="2400" b="1" dirty="0">
                <a:solidFill>
                  <a:srgbClr val="007E8B"/>
                </a:solidFill>
                <a:latin typeface="宋体" panose="02010600030101010101" pitchFamily="2" charset="-122"/>
                <a:ea typeface="方正仿宋_GBK"/>
              </a:rPr>
              <a:t>4</a:t>
            </a:r>
            <a:r>
              <a:rPr lang="zh-CN" altLang="en-US" sz="2400" b="1" dirty="0">
                <a:solidFill>
                  <a:srgbClr val="007E8B"/>
                </a:solidFill>
                <a:latin typeface="宋体" panose="02010600030101010101" pitchFamily="2" charset="-122"/>
                <a:ea typeface="方正仿宋_GBK"/>
              </a:rPr>
              <a:t>）严控师生员工到境外、其他省市参加交流、学习活动。</a:t>
            </a:r>
            <a:endParaRPr lang="zh-CN" altLang="en-US" sz="2400" b="1" dirty="0">
              <a:solidFill>
                <a:srgbClr val="007E8B"/>
              </a:solidFill>
              <a:latin typeface="Arial" panose="020B0604020202020204" pitchFamily="34" charset="0"/>
              <a:ea typeface="方正仿宋_GBK"/>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PA-102238"/>
          <p:cNvSpPr/>
          <p:nvPr>
            <p:custDataLst>
              <p:tags r:id="rId1"/>
            </p:custDataLst>
          </p:nvPr>
        </p:nvSpPr>
        <p:spPr>
          <a:xfrm>
            <a:off x="0" y="119063"/>
            <a:ext cx="12192000" cy="6858000"/>
          </a:xfrm>
          <a:prstGeom prst="rect">
            <a:avLst/>
          </a:prstGeom>
          <a:solidFill>
            <a:srgbClr val="FFFFFF">
              <a:alpha val="85097"/>
            </a:srgbClr>
          </a:solidFill>
          <a:ln w="9525">
            <a:noFill/>
          </a:ln>
        </p:spPr>
        <p:txBody>
          <a:bodyPr/>
          <a:p>
            <a:pPr eaLnBrk="1" hangingPunct="1"/>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4579" name="组合 5"/>
          <p:cNvGrpSpPr/>
          <p:nvPr/>
        </p:nvGrpSpPr>
        <p:grpSpPr>
          <a:xfrm>
            <a:off x="1393825" y="1844675"/>
            <a:ext cx="3654425" cy="3654425"/>
            <a:chOff x="1611520" y="1832049"/>
            <a:chExt cx="3981450" cy="3981450"/>
          </a:xfrm>
        </p:grpSpPr>
        <p:sp>
          <p:nvSpPr>
            <p:cNvPr id="5" name="椭圆 4"/>
            <p:cNvSpPr/>
            <p:nvPr/>
          </p:nvSpPr>
          <p:spPr>
            <a:xfrm>
              <a:off x="1611520" y="1832049"/>
              <a:ext cx="3981450" cy="3981450"/>
            </a:xfrm>
            <a:prstGeom prst="ellipse">
              <a:avLst/>
            </a:prstGeom>
            <a:noFill/>
            <a:ln>
              <a:solidFill>
                <a:srgbClr val="007E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1841552" y="2062081"/>
              <a:ext cx="3521387" cy="3521387"/>
            </a:xfrm>
            <a:prstGeom prst="ellipse">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580" name="任意多边形 25"/>
          <p:cNvSpPr/>
          <p:nvPr>
            <p:custDataLst>
              <p:tags r:id="rId2"/>
            </p:custDataLst>
          </p:nvPr>
        </p:nvSpPr>
        <p:spPr>
          <a:xfrm>
            <a:off x="0" y="1381125"/>
            <a:ext cx="12192000" cy="4589463"/>
          </a:xfrm>
          <a:custGeom>
            <a:avLst/>
            <a:gdLst>
              <a:gd name="txL" fmla="*/ 0 w 12192000"/>
              <a:gd name="txT" fmla="*/ 0 h 4589206"/>
              <a:gd name="txR" fmla="*/ 12192000 w 12192000"/>
              <a:gd name="txB" fmla="*/ 4589206 h 4589206"/>
            </a:gdLst>
            <a:ahLst/>
            <a:cxnLst>
              <a:cxn ang="0">
                <a:pos x="5035164" y="0"/>
              </a:cxn>
              <a:cxn ang="0">
                <a:pos x="12192000" y="0"/>
              </a:cxn>
              <a:cxn ang="0">
                <a:pos x="12192000" y="4591771"/>
              </a:cxn>
              <a:cxn ang="0">
                <a:pos x="4067812" y="4591771"/>
              </a:cxn>
              <a:cxn ang="0">
                <a:pos x="4157216" y="4533032"/>
              </a:cxn>
              <a:cxn ang="0">
                <a:pos x="5231312" y="3261402"/>
              </a:cxn>
              <a:cxn ang="0">
                <a:pos x="5123592" y="91397"/>
              </a:cxn>
              <a:cxn ang="0">
                <a:pos x="0" y="0"/>
              </a:cxn>
              <a:cxn ang="0">
                <a:pos x="2376440" y="0"/>
              </a:cxn>
              <a:cxn ang="0">
                <a:pos x="2191438" y="145227"/>
              </a:cxn>
              <a:cxn ang="0">
                <a:pos x="1324385" y="1254329"/>
              </a:cxn>
              <a:cxn ang="0">
                <a:pos x="1586680" y="4584087"/>
              </a:cxn>
              <a:cxn ang="0">
                <a:pos x="1596315" y="4591771"/>
              </a:cxn>
              <a:cxn ang="0">
                <a:pos x="0" y="4591771"/>
              </a:cxn>
            </a:cxnLst>
            <a:rect l="txL" t="txT" r="txR" b="txB"/>
            <a:pathLst>
              <a:path w="12192000" h="4589206">
                <a:moveTo>
                  <a:pt x="5035167" y="0"/>
                </a:moveTo>
                <a:lnTo>
                  <a:pt x="12192000" y="0"/>
                </a:lnTo>
                <a:lnTo>
                  <a:pt x="12192000" y="4589206"/>
                </a:lnTo>
                <a:lnTo>
                  <a:pt x="4067812" y="4589206"/>
                </a:lnTo>
                <a:lnTo>
                  <a:pt x="4157216" y="4530480"/>
                </a:lnTo>
                <a:cubicBezTo>
                  <a:pt x="4579220" y="4226940"/>
                  <a:pt x="4957024" y="3793793"/>
                  <a:pt x="5231313" y="3259567"/>
                </a:cubicBezTo>
                <a:cubicBezTo>
                  <a:pt x="5825606" y="2102079"/>
                  <a:pt x="5751104" y="826216"/>
                  <a:pt x="5123592" y="91347"/>
                </a:cubicBezTo>
                <a:lnTo>
                  <a:pt x="5035167" y="0"/>
                </a:lnTo>
                <a:close/>
                <a:moveTo>
                  <a:pt x="0" y="0"/>
                </a:moveTo>
                <a:lnTo>
                  <a:pt x="2376441" y="0"/>
                </a:lnTo>
                <a:lnTo>
                  <a:pt x="2191438" y="145147"/>
                </a:lnTo>
                <a:cubicBezTo>
                  <a:pt x="1853419" y="433439"/>
                  <a:pt x="1552959" y="808433"/>
                  <a:pt x="1324385" y="1253621"/>
                </a:cubicBezTo>
                <a:cubicBezTo>
                  <a:pt x="684377" y="2500147"/>
                  <a:pt x="820014" y="3883959"/>
                  <a:pt x="1586680" y="4581523"/>
                </a:cubicBezTo>
                <a:lnTo>
                  <a:pt x="1596315" y="4589206"/>
                </a:lnTo>
                <a:lnTo>
                  <a:pt x="0" y="4589206"/>
                </a:lnTo>
                <a:lnTo>
                  <a:pt x="0" y="0"/>
                </a:lnTo>
                <a:close/>
              </a:path>
            </a:pathLst>
          </a:custGeom>
          <a:solidFill>
            <a:srgbClr val="007E8B">
              <a:alpha val="100000"/>
            </a:srgbClr>
          </a:solidFill>
          <a:ln w="9525">
            <a:noFill/>
          </a:ln>
        </p:spPr>
        <p:txBody>
          <a:bodyPr/>
          <a:p>
            <a:endParaRPr lang="zh-CN" altLang="en-US"/>
          </a:p>
        </p:txBody>
      </p:sp>
      <p:grpSp>
        <p:nvGrpSpPr>
          <p:cNvPr id="24581" name="组合 16"/>
          <p:cNvGrpSpPr/>
          <p:nvPr/>
        </p:nvGrpSpPr>
        <p:grpSpPr>
          <a:xfrm>
            <a:off x="6096000" y="2055813"/>
            <a:ext cx="4916488" cy="3232150"/>
            <a:chOff x="6189902" y="2056535"/>
            <a:chExt cx="4916248" cy="3231310"/>
          </a:xfrm>
        </p:grpSpPr>
        <p:grpSp>
          <p:nvGrpSpPr>
            <p:cNvPr id="24585" name="组合 7"/>
            <p:cNvGrpSpPr/>
            <p:nvPr/>
          </p:nvGrpSpPr>
          <p:grpSpPr>
            <a:xfrm>
              <a:off x="6189902" y="2164184"/>
              <a:ext cx="4916248" cy="3000764"/>
              <a:chOff x="6189902" y="2164184"/>
              <a:chExt cx="4916248" cy="3000764"/>
            </a:xfrm>
          </p:grpSpPr>
          <p:sp>
            <p:nvSpPr>
              <p:cNvPr id="24588" name="PA-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custDataLst>
                  <p:tags r:id="rId3"/>
                </p:custDataLst>
              </p:nvPr>
            </p:nvSpPr>
            <p:spPr>
              <a:xfrm>
                <a:off x="6189902" y="3564948"/>
                <a:ext cx="4916248" cy="1600000"/>
              </a:xfrm>
              <a:prstGeom prst="rect">
                <a:avLst/>
              </a:prstGeom>
              <a:noFill/>
              <a:ln w="9525">
                <a:noFill/>
              </a:ln>
            </p:spPr>
            <p:txBody>
              <a:bodyPr lIns="121899" tIns="60949" rIns="121899" bIns="60949">
                <a:spAutoFit/>
              </a:bodyPr>
              <a:p>
                <a:pPr algn="ctr" eaLnBrk="1" hangingPunct="1"/>
                <a:r>
                  <a:rPr lang="zh-CN" altLang="en-US" sz="4800" b="1" dirty="0">
                    <a:solidFill>
                      <a:schemeClr val="bg1"/>
                    </a:solidFill>
                    <a:latin typeface="思源黑体 CN Heavy"/>
                    <a:ea typeface="思源黑体 CN Heavy"/>
                  </a:rPr>
                  <a:t>出现疑似感染症状应急处置</a:t>
                </a:r>
                <a:endParaRPr lang="zh-CN" altLang="en-US" sz="4800" b="1" dirty="0">
                  <a:solidFill>
                    <a:schemeClr val="bg1"/>
                  </a:solidFill>
                  <a:latin typeface="思源黑体 CN Heavy"/>
                  <a:ea typeface="思源黑体 CN Heavy"/>
                </a:endParaRPr>
              </a:p>
            </p:txBody>
          </p:sp>
          <p:sp>
            <p:nvSpPr>
              <p:cNvPr id="24589" name="文字方塊 37"/>
              <p:cNvSpPr txBox="1"/>
              <p:nvPr/>
            </p:nvSpPr>
            <p:spPr>
              <a:xfrm>
                <a:off x="6321659" y="2164184"/>
                <a:ext cx="1005354" cy="1015399"/>
              </a:xfrm>
              <a:prstGeom prst="rect">
                <a:avLst/>
              </a:prstGeom>
              <a:noFill/>
              <a:ln w="9525">
                <a:noFill/>
              </a:ln>
            </p:spPr>
            <p:txBody>
              <a:bodyPr wrap="none">
                <a:spAutoFit/>
              </a:bodyPr>
              <a:p>
                <a:pPr eaLnBrk="1" hangingPunct="1"/>
                <a:r>
                  <a:rPr lang="en-US" altLang="zh-TW" sz="6000" dirty="0">
                    <a:solidFill>
                      <a:schemeClr val="bg1"/>
                    </a:solidFill>
                    <a:latin typeface="Impact" panose="020B0806030902050204" pitchFamily="34" charset="0"/>
                    <a:ea typeface="微软雅黑 Light" panose="020B0502040204020203" pitchFamily="34" charset="-122"/>
                  </a:rPr>
                  <a:t>03</a:t>
                </a:r>
                <a:endParaRPr lang="zh-TW" altLang="en-US" sz="6000" dirty="0">
                  <a:solidFill>
                    <a:schemeClr val="bg1"/>
                  </a:solidFill>
                  <a:latin typeface="Impact" panose="020B0806030902050204" pitchFamily="34" charset="0"/>
                  <a:ea typeface="微软雅黑 Light" panose="020B0502040204020203" pitchFamily="34" charset="-122"/>
                </a:endParaRPr>
              </a:p>
            </p:txBody>
          </p:sp>
        </p:grpSp>
        <p:cxnSp>
          <p:nvCxnSpPr>
            <p:cNvPr id="11" name="直接连接符 10"/>
            <p:cNvCxnSpPr/>
            <p:nvPr/>
          </p:nvCxnSpPr>
          <p:spPr>
            <a:xfrm>
              <a:off x="6321659" y="2056535"/>
              <a:ext cx="478449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21659" y="5287845"/>
              <a:ext cx="478449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2" name="平行四边形 31"/>
          <p:cNvSpPr/>
          <p:nvPr/>
        </p:nvSpPr>
        <p:spPr>
          <a:xfrm>
            <a:off x="128588" y="290513"/>
            <a:ext cx="1981200" cy="417513"/>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3" name="heart-with-lifeline-variant_33328"/>
          <p:cNvSpPr>
            <a:spLocks noChangeAspect="1"/>
          </p:cNvSpPr>
          <p:nvPr/>
        </p:nvSpPr>
        <p:spPr>
          <a:xfrm>
            <a:off x="128588" y="342900"/>
            <a:ext cx="300037" cy="301625"/>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pic>
        <p:nvPicPr>
          <p:cNvPr id="24584" name="Picture 2"/>
          <p:cNvPicPr>
            <a:picLocks noChangeAspect="1"/>
          </p:cNvPicPr>
          <p:nvPr/>
        </p:nvPicPr>
        <p:blipFill>
          <a:blip r:embed="rId4"/>
          <a:stretch>
            <a:fillRect/>
          </a:stretch>
        </p:blipFill>
        <p:spPr>
          <a:xfrm>
            <a:off x="1995488" y="2671763"/>
            <a:ext cx="2576512" cy="186531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10"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25611"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257425" y="265113"/>
            <a:ext cx="9818688" cy="3189288"/>
          </a:xfrm>
          <a:prstGeom prst="rect">
            <a:avLst/>
          </a:prstGeom>
          <a:solidFill>
            <a:srgbClr val="007E8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2395538" y="585788"/>
            <a:ext cx="9564687" cy="2308225"/>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21.</a:t>
            </a:r>
            <a:r>
              <a:rPr lang="zh-CN" altLang="en-US" sz="3200" b="1" dirty="0">
                <a:solidFill>
                  <a:schemeClr val="bg1"/>
                </a:solidFill>
                <a:latin typeface="等线" panose="02010600030101010101" pitchFamily="2" charset="-122"/>
                <a:ea typeface="等线" panose="02010600030101010101" pitchFamily="2" charset="-122"/>
              </a:rPr>
              <a:t>教职员工如出现发热、干咳、乏力、鼻塞、流涕、咽痛、腹泻等症状，应当立即上报学校负责人，并及时按规定去定点医院就医。尽量避免乘坐公交、地铁等公共交通工具，前往医院路上和医院内应当全程佩戴医用外科口罩（或其他更高级别的口罩）。</a:t>
            </a:r>
            <a:endParaRPr lang="zh-CN" altLang="zh-CN" sz="3200" b="1" dirty="0">
              <a:solidFill>
                <a:schemeClr val="bg1"/>
              </a:solidFill>
              <a:latin typeface="等线" panose="02010600030101010101" pitchFamily="2" charset="-122"/>
              <a:ea typeface="等线" panose="02010600030101010101" pitchFamily="2" charset="-122"/>
            </a:endParaRPr>
          </a:p>
        </p:txBody>
      </p:sp>
      <p:sp>
        <p:nvSpPr>
          <p:cNvPr id="74" name="矩形 73"/>
          <p:cNvSpPr/>
          <p:nvPr/>
        </p:nvSpPr>
        <p:spPr>
          <a:xfrm>
            <a:off x="4564063" y="4340225"/>
            <a:ext cx="7143750" cy="1016000"/>
          </a:xfrm>
          <a:prstGeom prst="rect">
            <a:avLst/>
          </a:prstGeom>
          <a:noFill/>
          <a:ln w="9525">
            <a:noFill/>
          </a:ln>
        </p:spPr>
        <p:txBody>
          <a:bodyPr>
            <a:spAutoFit/>
          </a:bodyPr>
          <a:p>
            <a:pPr eaLnBrk="1" hangingPunct="1"/>
            <a:r>
              <a:rPr lang="zh-CN" altLang="en-US" sz="2000" dirty="0">
                <a:solidFill>
                  <a:schemeClr val="bg1"/>
                </a:solidFill>
                <a:latin typeface="思源黑体 CN Medium"/>
                <a:ea typeface="思源黑体 CN Medium"/>
              </a:rPr>
              <a:t>或经调查评估后发现有可能近距离接触病例（疑似病例、确诊病例）和感染者（轻症病例、无症状感染者）的其他乘客和乘务人员</a:t>
            </a:r>
            <a:endParaRPr lang="zh-CN" altLang="en-US" sz="2000" dirty="0">
              <a:solidFill>
                <a:schemeClr val="bg1"/>
              </a:solidFill>
              <a:latin typeface="思源黑体 CN Medium"/>
              <a:ea typeface="思源黑体 CN Medium"/>
            </a:endParaRPr>
          </a:p>
        </p:txBody>
      </p:sp>
      <p:sp>
        <p:nvSpPr>
          <p:cNvPr id="75" name="矩形 74"/>
          <p:cNvSpPr/>
          <p:nvPr/>
        </p:nvSpPr>
        <p:spPr>
          <a:xfrm>
            <a:off x="4478338" y="5954713"/>
            <a:ext cx="7143750" cy="400050"/>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4</a:t>
            </a:r>
            <a:r>
              <a:rPr lang="zh-CN" altLang="en-US" sz="2000" dirty="0">
                <a:solidFill>
                  <a:schemeClr val="bg1"/>
                </a:solidFill>
                <a:latin typeface="思源黑体 CN Medium"/>
                <a:ea typeface="思源黑体 CN Medium"/>
              </a:rPr>
              <a:t>、现场调查人员调查经评估认为符合条件的人员</a:t>
            </a:r>
            <a:endParaRPr lang="zh-CN" altLang="en-US" sz="2000" dirty="0">
              <a:solidFill>
                <a:schemeClr val="bg1"/>
              </a:solidFill>
              <a:latin typeface="思源黑体 CN Medium"/>
              <a:ea typeface="思源黑体 CN Medium"/>
            </a:endParaRPr>
          </a:p>
        </p:txBody>
      </p:sp>
      <p:sp>
        <p:nvSpPr>
          <p:cNvPr id="25607" name="矩形 1"/>
          <p:cNvSpPr/>
          <p:nvPr/>
        </p:nvSpPr>
        <p:spPr>
          <a:xfrm>
            <a:off x="703263" y="993775"/>
            <a:ext cx="800100" cy="5141913"/>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出现疑似症状应急处置</a:t>
            </a:r>
            <a:endParaRPr lang="zh-CN" altLang="en-US" sz="4000" b="1" dirty="0">
              <a:solidFill>
                <a:srgbClr val="007E8B"/>
              </a:solidFill>
              <a:latin typeface="思源黑体 CN Heavy"/>
              <a:ea typeface="思源黑体 CN Heavy"/>
            </a:endParaRPr>
          </a:p>
        </p:txBody>
      </p:sp>
      <p:sp>
        <p:nvSpPr>
          <p:cNvPr id="14" name="矩形 13"/>
          <p:cNvSpPr/>
          <p:nvPr/>
        </p:nvSpPr>
        <p:spPr>
          <a:xfrm>
            <a:off x="2257425" y="3970338"/>
            <a:ext cx="9702800" cy="1755775"/>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bg1"/>
                </a:solidFill>
                <a:effectLst/>
                <a:uLnTx/>
                <a:uFillTx/>
                <a:latin typeface="+mn-lt"/>
                <a:ea typeface="+mn-ea"/>
                <a:cs typeface="+mn-cs"/>
              </a:rPr>
              <a:t>22.</a:t>
            </a:r>
            <a:r>
              <a:rPr kumimoji="0" lang="zh-CN" altLang="en-US" sz="3200" b="1" i="0" u="none" strike="noStrike" kern="1200" cap="none" spc="0" normalizeH="0" baseline="0" noProof="0" dirty="0">
                <a:ln>
                  <a:noFill/>
                </a:ln>
                <a:solidFill>
                  <a:schemeClr val="bg1"/>
                </a:solidFill>
                <a:effectLst/>
                <a:uLnTx/>
                <a:uFillTx/>
                <a:latin typeface="+mn-lt"/>
                <a:ea typeface="+mn-ea"/>
                <a:cs typeface="+mn-cs"/>
              </a:rPr>
              <a:t>学生如出现发热、干咳、乏力、鼻塞、流涕、咽痛、腹泻等症状，应当及时向学校反馈并采取相应措施。</a:t>
            </a:r>
            <a:endParaRPr kumimoji="0" lang="zh-CN" altLang="en-US" sz="3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4"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26635"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268538" y="49213"/>
            <a:ext cx="9923463" cy="2228850"/>
          </a:xfrm>
          <a:prstGeom prst="rect">
            <a:avLst/>
          </a:prstGeom>
          <a:solidFill>
            <a:srgbClr val="007E8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2520950" y="361950"/>
            <a:ext cx="9566275" cy="1422400"/>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23.</a:t>
            </a:r>
            <a:r>
              <a:rPr lang="zh-CN" altLang="en-US" sz="3200" b="1" dirty="0">
                <a:solidFill>
                  <a:schemeClr val="bg1"/>
                </a:solidFill>
                <a:latin typeface="等线" panose="02010600030101010101" pitchFamily="2" charset="-122"/>
                <a:ea typeface="等线" panose="02010600030101010101" pitchFamily="2" charset="-122"/>
              </a:rPr>
              <a:t>教职员工或学生中如出现新冠肺炎疑似病例，应当立即向辖区疾病预防控制部门报告，并配合相关部门做好密切接触者的管理。</a:t>
            </a:r>
            <a:endParaRPr lang="zh-CN" altLang="zh-CN" sz="3200" b="1" dirty="0">
              <a:solidFill>
                <a:schemeClr val="bg1"/>
              </a:solidFill>
              <a:latin typeface="等线" panose="02010600030101010101" pitchFamily="2" charset="-122"/>
              <a:ea typeface="等线" panose="02010600030101010101" pitchFamily="2" charset="-122"/>
            </a:endParaRPr>
          </a:p>
        </p:txBody>
      </p:sp>
      <p:sp>
        <p:nvSpPr>
          <p:cNvPr id="74" name="矩形 73"/>
          <p:cNvSpPr/>
          <p:nvPr/>
        </p:nvSpPr>
        <p:spPr>
          <a:xfrm>
            <a:off x="4564063" y="4340225"/>
            <a:ext cx="7143750" cy="1016000"/>
          </a:xfrm>
          <a:prstGeom prst="rect">
            <a:avLst/>
          </a:prstGeom>
          <a:noFill/>
          <a:ln w="9525">
            <a:noFill/>
          </a:ln>
        </p:spPr>
        <p:txBody>
          <a:bodyPr>
            <a:spAutoFit/>
          </a:bodyPr>
          <a:p>
            <a:pPr eaLnBrk="1" hangingPunct="1"/>
            <a:r>
              <a:rPr lang="zh-CN" altLang="en-US" sz="2000" dirty="0">
                <a:solidFill>
                  <a:schemeClr val="bg1"/>
                </a:solidFill>
                <a:latin typeface="思源黑体 CN Medium"/>
                <a:ea typeface="思源黑体 CN Medium"/>
              </a:rPr>
              <a:t>或经调查评估后发现有可能近距离接触病例（疑似病例、确诊病例）和感染者（轻症病例、无症状感染者）的其他乘客和乘务人员</a:t>
            </a:r>
            <a:endParaRPr lang="zh-CN" altLang="en-US" sz="2000" dirty="0">
              <a:solidFill>
                <a:schemeClr val="bg1"/>
              </a:solidFill>
              <a:latin typeface="思源黑体 CN Medium"/>
              <a:ea typeface="思源黑体 CN Medium"/>
            </a:endParaRPr>
          </a:p>
        </p:txBody>
      </p:sp>
      <p:sp>
        <p:nvSpPr>
          <p:cNvPr id="75" name="矩形 74"/>
          <p:cNvSpPr/>
          <p:nvPr/>
        </p:nvSpPr>
        <p:spPr>
          <a:xfrm>
            <a:off x="4478338" y="5954713"/>
            <a:ext cx="7143750" cy="400050"/>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4</a:t>
            </a:r>
            <a:r>
              <a:rPr lang="zh-CN" altLang="en-US" sz="2000" dirty="0">
                <a:solidFill>
                  <a:schemeClr val="bg1"/>
                </a:solidFill>
                <a:latin typeface="思源黑体 CN Medium"/>
                <a:ea typeface="思源黑体 CN Medium"/>
              </a:rPr>
              <a:t>、现场调查人员调查经评估认为符合条件的人员</a:t>
            </a:r>
            <a:endParaRPr lang="zh-CN" altLang="en-US" sz="2000" dirty="0">
              <a:solidFill>
                <a:schemeClr val="bg1"/>
              </a:solidFill>
              <a:latin typeface="思源黑体 CN Medium"/>
              <a:ea typeface="思源黑体 CN Medium"/>
            </a:endParaRPr>
          </a:p>
        </p:txBody>
      </p:sp>
      <p:sp>
        <p:nvSpPr>
          <p:cNvPr id="26631" name="矩形 1"/>
          <p:cNvSpPr/>
          <p:nvPr/>
        </p:nvSpPr>
        <p:spPr>
          <a:xfrm>
            <a:off x="703263" y="993775"/>
            <a:ext cx="800100" cy="5141913"/>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出现疑似症状应急处置</a:t>
            </a:r>
            <a:endParaRPr lang="zh-CN" altLang="en-US" sz="4000" b="1" dirty="0">
              <a:solidFill>
                <a:srgbClr val="007E8B"/>
              </a:solidFill>
              <a:latin typeface="思源黑体 CN Heavy"/>
              <a:ea typeface="思源黑体 CN Heavy"/>
            </a:endParaRPr>
          </a:p>
        </p:txBody>
      </p:sp>
      <p:graphicFrame>
        <p:nvGraphicFramePr>
          <p:cNvPr id="2" name="图示 1"/>
          <p:cNvGraphicFramePr/>
          <p:nvPr/>
        </p:nvGraphicFramePr>
        <p:xfrm>
          <a:off x="2257425" y="1901373"/>
          <a:ext cx="9829345" cy="49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9"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27660"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268538" y="668338"/>
            <a:ext cx="9923463" cy="2230438"/>
          </a:xfrm>
          <a:prstGeom prst="rect">
            <a:avLst/>
          </a:prstGeom>
          <a:solidFill>
            <a:srgbClr val="007E8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2520950" y="1293813"/>
            <a:ext cx="9566275" cy="979487"/>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24.</a:t>
            </a:r>
            <a:r>
              <a:rPr lang="zh-CN" altLang="en-US" sz="3200" b="1" dirty="0">
                <a:solidFill>
                  <a:schemeClr val="bg1"/>
                </a:solidFill>
                <a:latin typeface="等线" panose="02010600030101010101" pitchFamily="2" charset="-122"/>
                <a:ea typeface="等线" panose="02010600030101010101" pitchFamily="2" charset="-122"/>
              </a:rPr>
              <a:t>对共同生活、学习的一般接触者进行风险告知，如出现发热、干咳等疑似症状时及时就医。</a:t>
            </a:r>
            <a:endParaRPr lang="zh-CN" altLang="zh-CN" sz="3200" b="1" dirty="0">
              <a:solidFill>
                <a:schemeClr val="bg1"/>
              </a:solidFill>
              <a:latin typeface="等线" panose="02010600030101010101" pitchFamily="2" charset="-122"/>
              <a:ea typeface="等线" panose="02010600030101010101" pitchFamily="2" charset="-122"/>
            </a:endParaRPr>
          </a:p>
        </p:txBody>
      </p:sp>
      <p:sp>
        <p:nvSpPr>
          <p:cNvPr id="74" name="矩形 73"/>
          <p:cNvSpPr/>
          <p:nvPr/>
        </p:nvSpPr>
        <p:spPr>
          <a:xfrm>
            <a:off x="4564063" y="4340225"/>
            <a:ext cx="7143750" cy="1016000"/>
          </a:xfrm>
          <a:prstGeom prst="rect">
            <a:avLst/>
          </a:prstGeom>
          <a:noFill/>
          <a:ln w="9525">
            <a:noFill/>
          </a:ln>
        </p:spPr>
        <p:txBody>
          <a:bodyPr>
            <a:spAutoFit/>
          </a:bodyPr>
          <a:p>
            <a:pPr eaLnBrk="1" hangingPunct="1"/>
            <a:r>
              <a:rPr lang="zh-CN" altLang="en-US" sz="2000" dirty="0">
                <a:solidFill>
                  <a:schemeClr val="bg1"/>
                </a:solidFill>
                <a:latin typeface="思源黑体 CN Medium"/>
                <a:ea typeface="思源黑体 CN Medium"/>
              </a:rPr>
              <a:t>或经调查评估后发现有可能近距离接触病例（疑似病例、确诊病例）和感染者（轻症病例、无症状感染者）的其他乘客和乘务人员</a:t>
            </a:r>
            <a:endParaRPr lang="zh-CN" altLang="en-US" sz="2000" dirty="0">
              <a:solidFill>
                <a:schemeClr val="bg1"/>
              </a:solidFill>
              <a:latin typeface="思源黑体 CN Medium"/>
              <a:ea typeface="思源黑体 CN Medium"/>
            </a:endParaRPr>
          </a:p>
        </p:txBody>
      </p:sp>
      <p:sp>
        <p:nvSpPr>
          <p:cNvPr id="75" name="矩形 74"/>
          <p:cNvSpPr/>
          <p:nvPr/>
        </p:nvSpPr>
        <p:spPr>
          <a:xfrm>
            <a:off x="4478338" y="5954713"/>
            <a:ext cx="7143750" cy="400050"/>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4</a:t>
            </a:r>
            <a:r>
              <a:rPr lang="zh-CN" altLang="en-US" sz="2000" dirty="0">
                <a:solidFill>
                  <a:schemeClr val="bg1"/>
                </a:solidFill>
                <a:latin typeface="思源黑体 CN Medium"/>
                <a:ea typeface="思源黑体 CN Medium"/>
              </a:rPr>
              <a:t>、现场调查人员调查经评估认为符合条件的人员</a:t>
            </a:r>
            <a:endParaRPr lang="zh-CN" altLang="en-US" sz="2000" dirty="0">
              <a:solidFill>
                <a:schemeClr val="bg1"/>
              </a:solidFill>
              <a:latin typeface="思源黑体 CN Medium"/>
              <a:ea typeface="思源黑体 CN Medium"/>
            </a:endParaRPr>
          </a:p>
        </p:txBody>
      </p:sp>
      <p:sp>
        <p:nvSpPr>
          <p:cNvPr id="27655" name="矩形 1"/>
          <p:cNvSpPr/>
          <p:nvPr/>
        </p:nvSpPr>
        <p:spPr>
          <a:xfrm>
            <a:off x="703263" y="993775"/>
            <a:ext cx="800100" cy="5141913"/>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出现疑似症状应急处置</a:t>
            </a:r>
            <a:endParaRPr lang="zh-CN" altLang="en-US" sz="4000" b="1" dirty="0">
              <a:solidFill>
                <a:srgbClr val="007E8B"/>
              </a:solidFill>
              <a:latin typeface="思源黑体 CN Heavy"/>
              <a:ea typeface="思源黑体 CN Heavy"/>
            </a:endParaRPr>
          </a:p>
        </p:txBody>
      </p:sp>
      <p:sp>
        <p:nvSpPr>
          <p:cNvPr id="13" name="矩形 12"/>
          <p:cNvSpPr/>
          <p:nvPr/>
        </p:nvSpPr>
        <p:spPr>
          <a:xfrm>
            <a:off x="2257425" y="3627438"/>
            <a:ext cx="9923463" cy="1728788"/>
          </a:xfrm>
          <a:prstGeom prst="rect">
            <a:avLst/>
          </a:prstGeom>
          <a:solidFill>
            <a:srgbClr val="007E8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2520950" y="4002088"/>
            <a:ext cx="9566275" cy="979487"/>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25.</a:t>
            </a:r>
            <a:r>
              <a:rPr lang="zh-CN" altLang="en-US" sz="3200" b="1" dirty="0">
                <a:solidFill>
                  <a:schemeClr val="bg1"/>
                </a:solidFill>
                <a:latin typeface="等线" panose="02010600030101010101" pitchFamily="2" charset="-122"/>
                <a:ea typeface="等线" panose="02010600030101010101" pitchFamily="2" charset="-122"/>
              </a:rPr>
              <a:t>专人负责与接受隔离的教职员工或学生的家长联系，掌握其健康状况。</a:t>
            </a:r>
            <a:endParaRPr lang="zh-CN" altLang="zh-CN" sz="3200" b="1" dirty="0">
              <a:solidFill>
                <a:schemeClr val="bg1"/>
              </a:solidFill>
              <a:latin typeface="等线" panose="02010600030101010101" pitchFamily="2" charset="-122"/>
              <a:ea typeface="等线"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矩形 37"/>
          <p:cNvSpPr/>
          <p:nvPr/>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PA-组合 1"/>
          <p:cNvGrpSpPr/>
          <p:nvPr/>
        </p:nvGrpSpPr>
        <p:grpSpPr>
          <a:xfrm>
            <a:off x="0" y="3992563"/>
            <a:ext cx="12204700" cy="1846262"/>
            <a:chOff x="-531017" y="2542553"/>
            <a:chExt cx="13008076" cy="1846667"/>
          </a:xfrm>
        </p:grpSpPr>
        <p:sp>
          <p:nvSpPr>
            <p:cNvPr id="35" name="PA-平行四边形 34"/>
            <p:cNvSpPr/>
            <p:nvPr>
              <p:custDataLst>
                <p:tags r:id="rId1"/>
              </p:custDataLst>
            </p:nvPr>
          </p:nvSpPr>
          <p:spPr>
            <a:xfrm>
              <a:off x="-531017" y="2542553"/>
              <a:ext cx="13008076" cy="1846667"/>
            </a:xfrm>
            <a:prstGeom prst="parallelogram">
              <a:avLst/>
            </a:prstGeom>
            <a:solidFill>
              <a:srgbClr val="007E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3" name="PA-文本框 27"/>
            <p:cNvSpPr txBox="1"/>
            <p:nvPr>
              <p:custDataLst>
                <p:tags r:id="rId2"/>
              </p:custDataLst>
            </p:nvPr>
          </p:nvSpPr>
          <p:spPr>
            <a:xfrm>
              <a:off x="543285" y="2986358"/>
              <a:ext cx="10026362" cy="924128"/>
            </a:xfrm>
            <a:prstGeom prst="rect">
              <a:avLst/>
            </a:prstGeom>
            <a:noFill/>
            <a:ln w="9525">
              <a:noFill/>
            </a:ln>
          </p:spPr>
          <p:txBody>
            <a:bodyPr>
              <a:spAutoFit/>
            </a:bodyPr>
            <a:p>
              <a:pPr eaLnBrk="1" hangingPunct="1"/>
              <a:r>
                <a:rPr lang="zh-CN" altLang="en-US" sz="5400" dirty="0">
                  <a:solidFill>
                    <a:schemeClr val="bg1"/>
                  </a:solidFill>
                  <a:latin typeface="思源黑体 CN Heavy"/>
                </a:rPr>
                <a:t>共克时艰，共护师生健康！</a:t>
              </a:r>
              <a:endParaRPr lang="zh-CN" altLang="en-US" sz="5400" dirty="0">
                <a:solidFill>
                  <a:schemeClr val="bg1"/>
                </a:solidFill>
                <a:latin typeface="思源黑体 CN Heavy"/>
              </a:endParaRPr>
            </a:p>
          </p:txBody>
        </p:sp>
      </p:grpSp>
      <p:sp>
        <p:nvSpPr>
          <p:cNvPr id="18" name="PA-平行四边形 17"/>
          <p:cNvSpPr/>
          <p:nvPr>
            <p:custDataLst>
              <p:tags r:id="rId3"/>
            </p:custDataLst>
          </p:nvPr>
        </p:nvSpPr>
        <p:spPr>
          <a:xfrm>
            <a:off x="928688" y="852488"/>
            <a:ext cx="2835275" cy="344488"/>
          </a:xfrm>
          <a:prstGeom prst="parallelogram">
            <a:avLst/>
          </a:prstGeom>
          <a:gradFill flip="none" rotWithShape="1">
            <a:gsLst>
              <a:gs pos="0">
                <a:srgbClr val="007E8B">
                  <a:alpha val="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PA-平行四边形 18"/>
          <p:cNvSpPr/>
          <p:nvPr>
            <p:custDataLst>
              <p:tags r:id="rId4"/>
            </p:custDataLst>
          </p:nvPr>
        </p:nvSpPr>
        <p:spPr>
          <a:xfrm>
            <a:off x="2832100" y="1525588"/>
            <a:ext cx="2400300" cy="80963"/>
          </a:xfrm>
          <a:prstGeom prst="parallelogram">
            <a:avLst/>
          </a:prstGeom>
          <a:gradFill flip="none" rotWithShape="1">
            <a:gsLst>
              <a:gs pos="0">
                <a:srgbClr val="007E8B">
                  <a:alpha val="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PA-平行四边形 19"/>
          <p:cNvSpPr/>
          <p:nvPr>
            <p:custDataLst>
              <p:tags r:id="rId5"/>
            </p:custDataLst>
          </p:nvPr>
        </p:nvSpPr>
        <p:spPr>
          <a:xfrm>
            <a:off x="0" y="1871663"/>
            <a:ext cx="2346325" cy="198438"/>
          </a:xfrm>
          <a:prstGeom prst="parallelogram">
            <a:avLst/>
          </a:prstGeom>
          <a:gradFill flip="none" rotWithShape="1">
            <a:gsLst>
              <a:gs pos="0">
                <a:srgbClr val="007E8B">
                  <a:alpha val="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PA-平行四边形 22"/>
          <p:cNvSpPr/>
          <p:nvPr>
            <p:custDataLst>
              <p:tags r:id="rId6"/>
            </p:custDataLst>
          </p:nvPr>
        </p:nvSpPr>
        <p:spPr>
          <a:xfrm>
            <a:off x="7534275" y="1951038"/>
            <a:ext cx="3959225" cy="285750"/>
          </a:xfrm>
          <a:prstGeom prst="parallelogram">
            <a:avLst/>
          </a:prstGeom>
          <a:gradFill flip="none" rotWithShape="1">
            <a:gsLst>
              <a:gs pos="0">
                <a:srgbClr val="007E8B">
                  <a:alpha val="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PA-任意多边形 13"/>
          <p:cNvSpPr/>
          <p:nvPr/>
        </p:nvSpPr>
        <p:spPr bwMode="auto">
          <a:xfrm>
            <a:off x="2219325" y="6254750"/>
            <a:ext cx="161925" cy="161925"/>
          </a:xfrm>
          <a:custGeom>
            <a:avLst/>
            <a:gdLst>
              <a:gd name="connsiteX0" fmla="*/ 497263 w 607639"/>
              <a:gd name="connsiteY0" fmla="*/ 328623 h 606722"/>
              <a:gd name="connsiteX1" fmla="*/ 544974 w 607639"/>
              <a:gd name="connsiteY1" fmla="*/ 350843 h 606722"/>
              <a:gd name="connsiteX2" fmla="*/ 543639 w 607639"/>
              <a:gd name="connsiteY2" fmla="*/ 393860 h 606722"/>
              <a:gd name="connsiteX3" fmla="*/ 541324 w 607639"/>
              <a:gd name="connsiteY3" fmla="*/ 396170 h 606722"/>
              <a:gd name="connsiteX4" fmla="*/ 540612 w 607639"/>
              <a:gd name="connsiteY4" fmla="*/ 409591 h 606722"/>
              <a:gd name="connsiteX5" fmla="*/ 545241 w 607639"/>
              <a:gd name="connsiteY5" fmla="*/ 413679 h 606722"/>
              <a:gd name="connsiteX6" fmla="*/ 550938 w 607639"/>
              <a:gd name="connsiteY6" fmla="*/ 432077 h 606722"/>
              <a:gd name="connsiteX7" fmla="*/ 548178 w 607639"/>
              <a:gd name="connsiteY7" fmla="*/ 454119 h 606722"/>
              <a:gd name="connsiteX8" fmla="*/ 535538 w 607639"/>
              <a:gd name="connsiteY8" fmla="*/ 472161 h 606722"/>
              <a:gd name="connsiteX9" fmla="*/ 515688 w 607639"/>
              <a:gd name="connsiteY9" fmla="*/ 511356 h 606722"/>
              <a:gd name="connsiteX10" fmla="*/ 517291 w 607639"/>
              <a:gd name="connsiteY10" fmla="*/ 517667 h 606722"/>
              <a:gd name="connsiteX11" fmla="*/ 555299 w 607639"/>
              <a:gd name="connsiteY11" fmla="*/ 527177 h 606722"/>
              <a:gd name="connsiteX12" fmla="*/ 607639 w 607639"/>
              <a:gd name="connsiteY12" fmla="*/ 594013 h 606722"/>
              <a:gd name="connsiteX13" fmla="*/ 594910 w 607639"/>
              <a:gd name="connsiteY13" fmla="*/ 606722 h 606722"/>
              <a:gd name="connsiteX14" fmla="*/ 341757 w 607639"/>
              <a:gd name="connsiteY14" fmla="*/ 606722 h 606722"/>
              <a:gd name="connsiteX15" fmla="*/ 329117 w 607639"/>
              <a:gd name="connsiteY15" fmla="*/ 594013 h 606722"/>
              <a:gd name="connsiteX16" fmla="*/ 381368 w 607639"/>
              <a:gd name="connsiteY16" fmla="*/ 527177 h 606722"/>
              <a:gd name="connsiteX17" fmla="*/ 419376 w 607639"/>
              <a:gd name="connsiteY17" fmla="*/ 517667 h 606722"/>
              <a:gd name="connsiteX18" fmla="*/ 421246 w 607639"/>
              <a:gd name="connsiteY18" fmla="*/ 510290 h 606722"/>
              <a:gd name="connsiteX19" fmla="*/ 402553 w 607639"/>
              <a:gd name="connsiteY19" fmla="*/ 472517 h 606722"/>
              <a:gd name="connsiteX20" fmla="*/ 388489 w 607639"/>
              <a:gd name="connsiteY20" fmla="*/ 454030 h 606722"/>
              <a:gd name="connsiteX21" fmla="*/ 385729 w 607639"/>
              <a:gd name="connsiteY21" fmla="*/ 432077 h 606722"/>
              <a:gd name="connsiteX22" fmla="*/ 391515 w 607639"/>
              <a:gd name="connsiteY22" fmla="*/ 413502 h 606722"/>
              <a:gd name="connsiteX23" fmla="*/ 396589 w 607639"/>
              <a:gd name="connsiteY23" fmla="*/ 409236 h 606722"/>
              <a:gd name="connsiteX24" fmla="*/ 395165 w 607639"/>
              <a:gd name="connsiteY24" fmla="*/ 390660 h 606722"/>
              <a:gd name="connsiteX25" fmla="*/ 453379 w 607639"/>
              <a:gd name="connsiteY25" fmla="*/ 339644 h 606722"/>
              <a:gd name="connsiteX26" fmla="*/ 497263 w 607639"/>
              <a:gd name="connsiteY26" fmla="*/ 328623 h 606722"/>
              <a:gd name="connsiteX27" fmla="*/ 346615 w 607639"/>
              <a:gd name="connsiteY27" fmla="*/ 177945 h 606722"/>
              <a:gd name="connsiteX28" fmla="*/ 354451 w 607639"/>
              <a:gd name="connsiteY28" fmla="*/ 189587 h 606722"/>
              <a:gd name="connsiteX29" fmla="*/ 354451 w 607639"/>
              <a:gd name="connsiteY29" fmla="*/ 391861 h 606722"/>
              <a:gd name="connsiteX30" fmla="*/ 341807 w 607639"/>
              <a:gd name="connsiteY30" fmla="*/ 404481 h 606722"/>
              <a:gd name="connsiteX31" fmla="*/ 329074 w 607639"/>
              <a:gd name="connsiteY31" fmla="*/ 391861 h 606722"/>
              <a:gd name="connsiteX32" fmla="*/ 329074 w 607639"/>
              <a:gd name="connsiteY32" fmla="*/ 220159 h 606722"/>
              <a:gd name="connsiteX33" fmla="*/ 300136 w 607639"/>
              <a:gd name="connsiteY33" fmla="*/ 249132 h 606722"/>
              <a:gd name="connsiteX34" fmla="*/ 282149 w 607639"/>
              <a:gd name="connsiteY34" fmla="*/ 249132 h 606722"/>
              <a:gd name="connsiteX35" fmla="*/ 282149 w 607639"/>
              <a:gd name="connsiteY35" fmla="*/ 231268 h 606722"/>
              <a:gd name="connsiteX36" fmla="*/ 332814 w 607639"/>
              <a:gd name="connsiteY36" fmla="*/ 180700 h 606722"/>
              <a:gd name="connsiteX37" fmla="*/ 346615 w 607639"/>
              <a:gd name="connsiteY37" fmla="*/ 177945 h 606722"/>
              <a:gd name="connsiteX38" fmla="*/ 189856 w 607639"/>
              <a:gd name="connsiteY38" fmla="*/ 176978 h 606722"/>
              <a:gd name="connsiteX39" fmla="*/ 253118 w 607639"/>
              <a:gd name="connsiteY39" fmla="*/ 240163 h 606722"/>
              <a:gd name="connsiteX40" fmla="*/ 227849 w 607639"/>
              <a:gd name="connsiteY40" fmla="*/ 290729 h 606722"/>
              <a:gd name="connsiteX41" fmla="*/ 253118 w 607639"/>
              <a:gd name="connsiteY41" fmla="*/ 341296 h 606722"/>
              <a:gd name="connsiteX42" fmla="*/ 189856 w 607639"/>
              <a:gd name="connsiteY42" fmla="*/ 404481 h 606722"/>
              <a:gd name="connsiteX43" fmla="*/ 126594 w 607639"/>
              <a:gd name="connsiteY43" fmla="*/ 341296 h 606722"/>
              <a:gd name="connsiteX44" fmla="*/ 139229 w 607639"/>
              <a:gd name="connsiteY44" fmla="*/ 328677 h 606722"/>
              <a:gd name="connsiteX45" fmla="*/ 151952 w 607639"/>
              <a:gd name="connsiteY45" fmla="*/ 341296 h 606722"/>
              <a:gd name="connsiteX46" fmla="*/ 189856 w 607639"/>
              <a:gd name="connsiteY46" fmla="*/ 379243 h 606722"/>
              <a:gd name="connsiteX47" fmla="*/ 227849 w 607639"/>
              <a:gd name="connsiteY47" fmla="*/ 341296 h 606722"/>
              <a:gd name="connsiteX48" fmla="*/ 189856 w 607639"/>
              <a:gd name="connsiteY48" fmla="*/ 303349 h 606722"/>
              <a:gd name="connsiteX49" fmla="*/ 164587 w 607639"/>
              <a:gd name="connsiteY49" fmla="*/ 303349 h 606722"/>
              <a:gd name="connsiteX50" fmla="*/ 151952 w 607639"/>
              <a:gd name="connsiteY50" fmla="*/ 290729 h 606722"/>
              <a:gd name="connsiteX51" fmla="*/ 164587 w 607639"/>
              <a:gd name="connsiteY51" fmla="*/ 278110 h 606722"/>
              <a:gd name="connsiteX52" fmla="*/ 189856 w 607639"/>
              <a:gd name="connsiteY52" fmla="*/ 278110 h 606722"/>
              <a:gd name="connsiteX53" fmla="*/ 227849 w 607639"/>
              <a:gd name="connsiteY53" fmla="*/ 240163 h 606722"/>
              <a:gd name="connsiteX54" fmla="*/ 189856 w 607639"/>
              <a:gd name="connsiteY54" fmla="*/ 202305 h 606722"/>
              <a:gd name="connsiteX55" fmla="*/ 151952 w 607639"/>
              <a:gd name="connsiteY55" fmla="*/ 240163 h 606722"/>
              <a:gd name="connsiteX56" fmla="*/ 139229 w 607639"/>
              <a:gd name="connsiteY56" fmla="*/ 252782 h 606722"/>
              <a:gd name="connsiteX57" fmla="*/ 126594 w 607639"/>
              <a:gd name="connsiteY57" fmla="*/ 240163 h 606722"/>
              <a:gd name="connsiteX58" fmla="*/ 189856 w 607639"/>
              <a:gd name="connsiteY58" fmla="*/ 176978 h 606722"/>
              <a:gd name="connsiteX59" fmla="*/ 139201 w 607639"/>
              <a:gd name="connsiteY59" fmla="*/ 0 h 606722"/>
              <a:gd name="connsiteX60" fmla="*/ 151929 w 607639"/>
              <a:gd name="connsiteY60" fmla="*/ 12620 h 606722"/>
              <a:gd name="connsiteX61" fmla="*/ 151929 w 607639"/>
              <a:gd name="connsiteY61" fmla="*/ 63188 h 606722"/>
              <a:gd name="connsiteX62" fmla="*/ 164567 w 607639"/>
              <a:gd name="connsiteY62" fmla="*/ 75808 h 606722"/>
              <a:gd name="connsiteX63" fmla="*/ 177206 w 607639"/>
              <a:gd name="connsiteY63" fmla="*/ 63188 h 606722"/>
              <a:gd name="connsiteX64" fmla="*/ 177206 w 607639"/>
              <a:gd name="connsiteY64" fmla="*/ 25240 h 606722"/>
              <a:gd name="connsiteX65" fmla="*/ 329134 w 607639"/>
              <a:gd name="connsiteY65" fmla="*/ 25240 h 606722"/>
              <a:gd name="connsiteX66" fmla="*/ 329134 w 607639"/>
              <a:gd name="connsiteY66" fmla="*/ 12620 h 606722"/>
              <a:gd name="connsiteX67" fmla="*/ 341773 w 607639"/>
              <a:gd name="connsiteY67" fmla="*/ 0 h 606722"/>
              <a:gd name="connsiteX68" fmla="*/ 354411 w 607639"/>
              <a:gd name="connsiteY68" fmla="*/ 12620 h 606722"/>
              <a:gd name="connsiteX69" fmla="*/ 354411 w 607639"/>
              <a:gd name="connsiteY69" fmla="*/ 63188 h 606722"/>
              <a:gd name="connsiteX70" fmla="*/ 367050 w 607639"/>
              <a:gd name="connsiteY70" fmla="*/ 75808 h 606722"/>
              <a:gd name="connsiteX71" fmla="*/ 379777 w 607639"/>
              <a:gd name="connsiteY71" fmla="*/ 63188 h 606722"/>
              <a:gd name="connsiteX72" fmla="*/ 379777 w 607639"/>
              <a:gd name="connsiteY72" fmla="*/ 25240 h 606722"/>
              <a:gd name="connsiteX73" fmla="*/ 392416 w 607639"/>
              <a:gd name="connsiteY73" fmla="*/ 25240 h 606722"/>
              <a:gd name="connsiteX74" fmla="*/ 480974 w 607639"/>
              <a:gd name="connsiteY74" fmla="*/ 113757 h 606722"/>
              <a:gd name="connsiteX75" fmla="*/ 480974 w 607639"/>
              <a:gd name="connsiteY75" fmla="*/ 290703 h 606722"/>
              <a:gd name="connsiteX76" fmla="*/ 468336 w 607639"/>
              <a:gd name="connsiteY76" fmla="*/ 303323 h 606722"/>
              <a:gd name="connsiteX77" fmla="*/ 455697 w 607639"/>
              <a:gd name="connsiteY77" fmla="*/ 290703 h 606722"/>
              <a:gd name="connsiteX78" fmla="*/ 455697 w 607639"/>
              <a:gd name="connsiteY78" fmla="*/ 126377 h 606722"/>
              <a:gd name="connsiteX79" fmla="*/ 25277 w 607639"/>
              <a:gd name="connsiteY79" fmla="*/ 126377 h 606722"/>
              <a:gd name="connsiteX80" fmla="*/ 25277 w 607639"/>
              <a:gd name="connsiteY80" fmla="*/ 391841 h 606722"/>
              <a:gd name="connsiteX81" fmla="*/ 88647 w 607639"/>
              <a:gd name="connsiteY81" fmla="*/ 455029 h 606722"/>
              <a:gd name="connsiteX82" fmla="*/ 341773 w 607639"/>
              <a:gd name="connsiteY82" fmla="*/ 455029 h 606722"/>
              <a:gd name="connsiteX83" fmla="*/ 354411 w 607639"/>
              <a:gd name="connsiteY83" fmla="*/ 467649 h 606722"/>
              <a:gd name="connsiteX84" fmla="*/ 341773 w 607639"/>
              <a:gd name="connsiteY84" fmla="*/ 480269 h 606722"/>
              <a:gd name="connsiteX85" fmla="*/ 88647 w 607639"/>
              <a:gd name="connsiteY85" fmla="*/ 480269 h 606722"/>
              <a:gd name="connsiteX86" fmla="*/ 0 w 607639"/>
              <a:gd name="connsiteY86" fmla="*/ 391841 h 606722"/>
              <a:gd name="connsiteX87" fmla="*/ 0 w 607639"/>
              <a:gd name="connsiteY87" fmla="*/ 113757 h 606722"/>
              <a:gd name="connsiteX88" fmla="*/ 88647 w 607639"/>
              <a:gd name="connsiteY88" fmla="*/ 25240 h 606722"/>
              <a:gd name="connsiteX89" fmla="*/ 126563 w 607639"/>
              <a:gd name="connsiteY89" fmla="*/ 25240 h 606722"/>
              <a:gd name="connsiteX90" fmla="*/ 126563 w 607639"/>
              <a:gd name="connsiteY90" fmla="*/ 12620 h 606722"/>
              <a:gd name="connsiteX91" fmla="*/ 139201 w 607639"/>
              <a:gd name="connsiteY9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7639" h="606722">
                <a:moveTo>
                  <a:pt x="497263" y="328623"/>
                </a:moveTo>
                <a:cubicBezTo>
                  <a:pt x="524679" y="328623"/>
                  <a:pt x="538298" y="340711"/>
                  <a:pt x="544974" y="350843"/>
                </a:cubicBezTo>
                <a:cubicBezTo>
                  <a:pt x="558949" y="372173"/>
                  <a:pt x="550137" y="386927"/>
                  <a:pt x="543639" y="393860"/>
                </a:cubicBezTo>
                <a:lnTo>
                  <a:pt x="541324" y="396170"/>
                </a:lnTo>
                <a:lnTo>
                  <a:pt x="540612" y="409591"/>
                </a:lnTo>
                <a:cubicBezTo>
                  <a:pt x="542303" y="410746"/>
                  <a:pt x="543906" y="412080"/>
                  <a:pt x="545241" y="413679"/>
                </a:cubicBezTo>
                <a:cubicBezTo>
                  <a:pt x="549692" y="418745"/>
                  <a:pt x="551739" y="425411"/>
                  <a:pt x="550938" y="432077"/>
                </a:cubicBezTo>
                <a:lnTo>
                  <a:pt x="548178" y="454119"/>
                </a:lnTo>
                <a:cubicBezTo>
                  <a:pt x="547199" y="462029"/>
                  <a:pt x="542303" y="468695"/>
                  <a:pt x="535538" y="472161"/>
                </a:cubicBezTo>
                <a:cubicBezTo>
                  <a:pt x="532601" y="486559"/>
                  <a:pt x="525569" y="500424"/>
                  <a:pt x="515688" y="511356"/>
                </a:cubicBezTo>
                <a:lnTo>
                  <a:pt x="517291" y="517667"/>
                </a:lnTo>
                <a:lnTo>
                  <a:pt x="555299" y="527177"/>
                </a:lnTo>
                <a:cubicBezTo>
                  <a:pt x="586098" y="534820"/>
                  <a:pt x="607639" y="562372"/>
                  <a:pt x="607639" y="594013"/>
                </a:cubicBezTo>
                <a:cubicBezTo>
                  <a:pt x="607639" y="601034"/>
                  <a:pt x="601942" y="606722"/>
                  <a:pt x="594910" y="606722"/>
                </a:cubicBezTo>
                <a:lnTo>
                  <a:pt x="341757" y="606722"/>
                </a:lnTo>
                <a:cubicBezTo>
                  <a:pt x="334814" y="606722"/>
                  <a:pt x="329117" y="601034"/>
                  <a:pt x="329117" y="594013"/>
                </a:cubicBezTo>
                <a:cubicBezTo>
                  <a:pt x="329117" y="562372"/>
                  <a:pt x="350569" y="534820"/>
                  <a:pt x="381368" y="527177"/>
                </a:cubicBezTo>
                <a:lnTo>
                  <a:pt x="419376" y="517667"/>
                </a:lnTo>
                <a:lnTo>
                  <a:pt x="421246" y="510290"/>
                </a:lnTo>
                <a:cubicBezTo>
                  <a:pt x="411988" y="499624"/>
                  <a:pt x="405401" y="486293"/>
                  <a:pt x="402553" y="472517"/>
                </a:cubicBezTo>
                <a:cubicBezTo>
                  <a:pt x="394809" y="469139"/>
                  <a:pt x="389557" y="462296"/>
                  <a:pt x="388489" y="454030"/>
                </a:cubicBezTo>
                <a:lnTo>
                  <a:pt x="385729" y="432077"/>
                </a:lnTo>
                <a:cubicBezTo>
                  <a:pt x="384928" y="425411"/>
                  <a:pt x="387065" y="418568"/>
                  <a:pt x="391515" y="413502"/>
                </a:cubicBezTo>
                <a:cubicBezTo>
                  <a:pt x="393028" y="411813"/>
                  <a:pt x="394720" y="410391"/>
                  <a:pt x="396589" y="409236"/>
                </a:cubicBezTo>
                <a:cubicBezTo>
                  <a:pt x="395877" y="402659"/>
                  <a:pt x="395165" y="394837"/>
                  <a:pt x="395165" y="390660"/>
                </a:cubicBezTo>
                <a:cubicBezTo>
                  <a:pt x="395165" y="369507"/>
                  <a:pt x="401218" y="341511"/>
                  <a:pt x="453379" y="339644"/>
                </a:cubicBezTo>
                <a:cubicBezTo>
                  <a:pt x="471004" y="328623"/>
                  <a:pt x="489252" y="328623"/>
                  <a:pt x="497263" y="328623"/>
                </a:cubicBezTo>
                <a:close/>
                <a:moveTo>
                  <a:pt x="346615" y="177945"/>
                </a:moveTo>
                <a:cubicBezTo>
                  <a:pt x="351424" y="179900"/>
                  <a:pt x="354451" y="184522"/>
                  <a:pt x="354451" y="189587"/>
                </a:cubicBezTo>
                <a:lnTo>
                  <a:pt x="354451" y="391861"/>
                </a:lnTo>
                <a:cubicBezTo>
                  <a:pt x="354451" y="398793"/>
                  <a:pt x="348841" y="404481"/>
                  <a:pt x="341807" y="404481"/>
                </a:cubicBezTo>
                <a:cubicBezTo>
                  <a:pt x="334773" y="404481"/>
                  <a:pt x="329163" y="398793"/>
                  <a:pt x="329074" y="391861"/>
                </a:cubicBezTo>
                <a:lnTo>
                  <a:pt x="329074" y="220159"/>
                </a:lnTo>
                <a:lnTo>
                  <a:pt x="300136" y="249132"/>
                </a:lnTo>
                <a:cubicBezTo>
                  <a:pt x="295149" y="254020"/>
                  <a:pt x="287136" y="254020"/>
                  <a:pt x="282149" y="249132"/>
                </a:cubicBezTo>
                <a:cubicBezTo>
                  <a:pt x="277252" y="244155"/>
                  <a:pt x="277252" y="236156"/>
                  <a:pt x="282149" y="231268"/>
                </a:cubicBezTo>
                <a:lnTo>
                  <a:pt x="332814" y="180700"/>
                </a:lnTo>
                <a:cubicBezTo>
                  <a:pt x="336465" y="177056"/>
                  <a:pt x="341896" y="175990"/>
                  <a:pt x="346615" y="177945"/>
                </a:cubicBezTo>
                <a:close/>
                <a:moveTo>
                  <a:pt x="189856" y="176978"/>
                </a:moveTo>
                <a:cubicBezTo>
                  <a:pt x="224735" y="176978"/>
                  <a:pt x="253118" y="205327"/>
                  <a:pt x="253118" y="240163"/>
                </a:cubicBezTo>
                <a:cubicBezTo>
                  <a:pt x="253118" y="260781"/>
                  <a:pt x="243153" y="279176"/>
                  <a:pt x="227849" y="290729"/>
                </a:cubicBezTo>
                <a:cubicBezTo>
                  <a:pt x="243153" y="302282"/>
                  <a:pt x="253118" y="320678"/>
                  <a:pt x="253118" y="341296"/>
                </a:cubicBezTo>
                <a:cubicBezTo>
                  <a:pt x="253118" y="376132"/>
                  <a:pt x="224735" y="404481"/>
                  <a:pt x="189856" y="404481"/>
                </a:cubicBezTo>
                <a:cubicBezTo>
                  <a:pt x="154977" y="404481"/>
                  <a:pt x="126594" y="376132"/>
                  <a:pt x="126594" y="341296"/>
                </a:cubicBezTo>
                <a:cubicBezTo>
                  <a:pt x="126594" y="334275"/>
                  <a:pt x="132289" y="328677"/>
                  <a:pt x="139229" y="328677"/>
                </a:cubicBezTo>
                <a:cubicBezTo>
                  <a:pt x="146258" y="328677"/>
                  <a:pt x="151952" y="334275"/>
                  <a:pt x="151952" y="341296"/>
                </a:cubicBezTo>
                <a:cubicBezTo>
                  <a:pt x="151952" y="362180"/>
                  <a:pt x="168947" y="379243"/>
                  <a:pt x="189856" y="379243"/>
                </a:cubicBezTo>
                <a:cubicBezTo>
                  <a:pt x="210854" y="379243"/>
                  <a:pt x="227849" y="362180"/>
                  <a:pt x="227849" y="341296"/>
                </a:cubicBezTo>
                <a:cubicBezTo>
                  <a:pt x="227849" y="320411"/>
                  <a:pt x="210854" y="303349"/>
                  <a:pt x="189856" y="303349"/>
                </a:cubicBezTo>
                <a:lnTo>
                  <a:pt x="164587" y="303349"/>
                </a:lnTo>
                <a:cubicBezTo>
                  <a:pt x="157558" y="303349"/>
                  <a:pt x="151952" y="297750"/>
                  <a:pt x="151952" y="290729"/>
                </a:cubicBezTo>
                <a:cubicBezTo>
                  <a:pt x="151952" y="283798"/>
                  <a:pt x="157558" y="278110"/>
                  <a:pt x="164587" y="278110"/>
                </a:cubicBezTo>
                <a:lnTo>
                  <a:pt x="189856" y="278110"/>
                </a:lnTo>
                <a:cubicBezTo>
                  <a:pt x="210854" y="278110"/>
                  <a:pt x="227849" y="261047"/>
                  <a:pt x="227849" y="240163"/>
                </a:cubicBezTo>
                <a:cubicBezTo>
                  <a:pt x="227849" y="219279"/>
                  <a:pt x="210854" y="202305"/>
                  <a:pt x="189856" y="202305"/>
                </a:cubicBezTo>
                <a:cubicBezTo>
                  <a:pt x="168947" y="202305"/>
                  <a:pt x="151952" y="219279"/>
                  <a:pt x="151952" y="240163"/>
                </a:cubicBezTo>
                <a:cubicBezTo>
                  <a:pt x="151952" y="247184"/>
                  <a:pt x="146258" y="252782"/>
                  <a:pt x="139229" y="252782"/>
                </a:cubicBezTo>
                <a:cubicBezTo>
                  <a:pt x="132289" y="252782"/>
                  <a:pt x="126594" y="247184"/>
                  <a:pt x="126594" y="240163"/>
                </a:cubicBezTo>
                <a:cubicBezTo>
                  <a:pt x="126594" y="205327"/>
                  <a:pt x="154977" y="176978"/>
                  <a:pt x="189856" y="176978"/>
                </a:cubicBezTo>
                <a:close/>
                <a:moveTo>
                  <a:pt x="139201" y="0"/>
                </a:moveTo>
                <a:cubicBezTo>
                  <a:pt x="146232" y="0"/>
                  <a:pt x="151929" y="5688"/>
                  <a:pt x="151929" y="12620"/>
                </a:cubicBezTo>
                <a:lnTo>
                  <a:pt x="151929" y="63188"/>
                </a:lnTo>
                <a:cubicBezTo>
                  <a:pt x="151929" y="70209"/>
                  <a:pt x="157536" y="75808"/>
                  <a:pt x="164567" y="75808"/>
                </a:cubicBezTo>
                <a:cubicBezTo>
                  <a:pt x="171509" y="75808"/>
                  <a:pt x="177206" y="70209"/>
                  <a:pt x="177206" y="63188"/>
                </a:cubicBezTo>
                <a:lnTo>
                  <a:pt x="177206" y="25240"/>
                </a:lnTo>
                <a:lnTo>
                  <a:pt x="329134" y="25240"/>
                </a:lnTo>
                <a:lnTo>
                  <a:pt x="329134" y="12620"/>
                </a:lnTo>
                <a:cubicBezTo>
                  <a:pt x="329134" y="5688"/>
                  <a:pt x="334742" y="0"/>
                  <a:pt x="341773" y="0"/>
                </a:cubicBezTo>
                <a:cubicBezTo>
                  <a:pt x="348804" y="0"/>
                  <a:pt x="354411" y="5688"/>
                  <a:pt x="354411" y="12620"/>
                </a:cubicBezTo>
                <a:lnTo>
                  <a:pt x="354411" y="63188"/>
                </a:lnTo>
                <a:cubicBezTo>
                  <a:pt x="354411" y="70209"/>
                  <a:pt x="360107" y="75808"/>
                  <a:pt x="367050" y="75808"/>
                </a:cubicBezTo>
                <a:cubicBezTo>
                  <a:pt x="374081" y="75808"/>
                  <a:pt x="379777" y="70209"/>
                  <a:pt x="379777" y="63188"/>
                </a:cubicBezTo>
                <a:lnTo>
                  <a:pt x="379777" y="25240"/>
                </a:lnTo>
                <a:lnTo>
                  <a:pt x="392416" y="25240"/>
                </a:lnTo>
                <a:cubicBezTo>
                  <a:pt x="441279" y="25240"/>
                  <a:pt x="480974" y="64966"/>
                  <a:pt x="480974" y="113757"/>
                </a:cubicBezTo>
                <a:lnTo>
                  <a:pt x="480974" y="290703"/>
                </a:lnTo>
                <a:cubicBezTo>
                  <a:pt x="480974" y="297724"/>
                  <a:pt x="475367" y="303323"/>
                  <a:pt x="468336" y="303323"/>
                </a:cubicBezTo>
                <a:cubicBezTo>
                  <a:pt x="461393" y="303323"/>
                  <a:pt x="455697" y="297724"/>
                  <a:pt x="455697" y="290703"/>
                </a:cubicBezTo>
                <a:lnTo>
                  <a:pt x="455697" y="126377"/>
                </a:lnTo>
                <a:lnTo>
                  <a:pt x="25277" y="126377"/>
                </a:lnTo>
                <a:lnTo>
                  <a:pt x="25277" y="391841"/>
                </a:lnTo>
                <a:cubicBezTo>
                  <a:pt x="25277" y="426679"/>
                  <a:pt x="53758" y="455029"/>
                  <a:pt x="88647" y="455029"/>
                </a:cubicBezTo>
                <a:lnTo>
                  <a:pt x="341773" y="455029"/>
                </a:lnTo>
                <a:cubicBezTo>
                  <a:pt x="348804" y="455029"/>
                  <a:pt x="354411" y="460717"/>
                  <a:pt x="354411" y="467649"/>
                </a:cubicBezTo>
                <a:cubicBezTo>
                  <a:pt x="354411" y="474670"/>
                  <a:pt x="348804" y="480269"/>
                  <a:pt x="341773" y="480269"/>
                </a:cubicBezTo>
                <a:lnTo>
                  <a:pt x="88647" y="480269"/>
                </a:lnTo>
                <a:cubicBezTo>
                  <a:pt x="39785" y="480269"/>
                  <a:pt x="0" y="440632"/>
                  <a:pt x="0" y="391841"/>
                </a:cubicBezTo>
                <a:lnTo>
                  <a:pt x="0" y="113757"/>
                </a:lnTo>
                <a:cubicBezTo>
                  <a:pt x="0" y="64966"/>
                  <a:pt x="39785" y="25240"/>
                  <a:pt x="88647" y="25240"/>
                </a:cubicBezTo>
                <a:lnTo>
                  <a:pt x="126563" y="25240"/>
                </a:lnTo>
                <a:lnTo>
                  <a:pt x="126563" y="12620"/>
                </a:lnTo>
                <a:cubicBezTo>
                  <a:pt x="126563" y="5688"/>
                  <a:pt x="132259" y="0"/>
                  <a:pt x="139201" y="0"/>
                </a:cubicBezTo>
                <a:close/>
              </a:path>
            </a:pathLst>
          </a:custGeom>
          <a:solidFill>
            <a:sysClr val="window" lastClr="FFFFFF"/>
          </a:solidFill>
          <a:ln w="9525" cap="flat" cmpd="sng" algn="ctr">
            <a:noFill/>
            <a:prstDash val="solid"/>
            <a:miter lim="800000"/>
          </a:ln>
          <a:effectLst/>
        </p:spPr>
        <p:txBody>
          <a:bodyPr lIns="121920" tIns="60960" rIns="121920" bIns="6096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prstClr val="black">
                  <a:lumMod val="95000"/>
                  <a:lumOff val="5000"/>
                </a:prstClr>
              </a:solidFill>
              <a:effectLst/>
              <a:uLnTx/>
              <a:uFillTx/>
              <a:latin typeface="阿里巴巴普惠体 Light"/>
              <a:ea typeface="阿里巴巴普惠体 Light"/>
              <a:cs typeface="阿里巴巴普惠体 Light"/>
              <a:sym typeface="+mn-lt"/>
            </a:endParaRPr>
          </a:p>
        </p:txBody>
      </p:sp>
      <p:pic>
        <p:nvPicPr>
          <p:cNvPr id="28681" name="Picture 21"/>
          <p:cNvPicPr>
            <a:picLocks noChangeAspect="1"/>
          </p:cNvPicPr>
          <p:nvPr/>
        </p:nvPicPr>
        <p:blipFill>
          <a:blip r:embed="rId7"/>
          <a:stretch>
            <a:fillRect/>
          </a:stretch>
        </p:blipFill>
        <p:spPr>
          <a:xfrm>
            <a:off x="7877175" y="0"/>
            <a:ext cx="4314825" cy="36703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PA-102238"/>
          <p:cNvSpPr/>
          <p:nvPr>
            <p:custDataLst>
              <p:tags r:id="rId1"/>
            </p:custDataLst>
          </p:nvPr>
        </p:nvSpPr>
        <p:spPr>
          <a:xfrm>
            <a:off x="0" y="119063"/>
            <a:ext cx="12192000" cy="6858000"/>
          </a:xfrm>
          <a:prstGeom prst="rect">
            <a:avLst/>
          </a:prstGeom>
          <a:solidFill>
            <a:srgbClr val="FFFFFF">
              <a:alpha val="85097"/>
            </a:srgbClr>
          </a:solidFill>
          <a:ln w="9525">
            <a:noFill/>
          </a:ln>
        </p:spPr>
        <p:txBody>
          <a:bodyPr/>
          <a:p>
            <a:pPr eaLnBrk="1" hangingPunct="1"/>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147" name="组合 5"/>
          <p:cNvGrpSpPr/>
          <p:nvPr/>
        </p:nvGrpSpPr>
        <p:grpSpPr>
          <a:xfrm>
            <a:off x="1393825" y="1844675"/>
            <a:ext cx="3654425" cy="3654425"/>
            <a:chOff x="1611520" y="1832049"/>
            <a:chExt cx="3981450" cy="3981450"/>
          </a:xfrm>
        </p:grpSpPr>
        <p:sp>
          <p:nvSpPr>
            <p:cNvPr id="5" name="椭圆 4"/>
            <p:cNvSpPr/>
            <p:nvPr/>
          </p:nvSpPr>
          <p:spPr>
            <a:xfrm>
              <a:off x="1611520" y="1832049"/>
              <a:ext cx="3981450" cy="3981450"/>
            </a:xfrm>
            <a:prstGeom prst="ellipse">
              <a:avLst/>
            </a:prstGeom>
            <a:noFill/>
            <a:ln>
              <a:solidFill>
                <a:srgbClr val="007E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1841552" y="2062081"/>
              <a:ext cx="3521387" cy="3521387"/>
            </a:xfrm>
            <a:prstGeom prst="ellipse">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148" name="任意多边形 25"/>
          <p:cNvSpPr/>
          <p:nvPr>
            <p:custDataLst>
              <p:tags r:id="rId2"/>
            </p:custDataLst>
          </p:nvPr>
        </p:nvSpPr>
        <p:spPr>
          <a:xfrm>
            <a:off x="0" y="1381125"/>
            <a:ext cx="12192000" cy="4589463"/>
          </a:xfrm>
          <a:custGeom>
            <a:avLst/>
            <a:gdLst>
              <a:gd name="txL" fmla="*/ 0 w 12192000"/>
              <a:gd name="txT" fmla="*/ 0 h 4589206"/>
              <a:gd name="txR" fmla="*/ 12192000 w 12192000"/>
              <a:gd name="txB" fmla="*/ 4589206 h 4589206"/>
            </a:gdLst>
            <a:ahLst/>
            <a:cxnLst>
              <a:cxn ang="0">
                <a:pos x="5035164" y="0"/>
              </a:cxn>
              <a:cxn ang="0">
                <a:pos x="12192000" y="0"/>
              </a:cxn>
              <a:cxn ang="0">
                <a:pos x="12192000" y="4591771"/>
              </a:cxn>
              <a:cxn ang="0">
                <a:pos x="4067812" y="4591771"/>
              </a:cxn>
              <a:cxn ang="0">
                <a:pos x="4157216" y="4533032"/>
              </a:cxn>
              <a:cxn ang="0">
                <a:pos x="5231312" y="3261402"/>
              </a:cxn>
              <a:cxn ang="0">
                <a:pos x="5123592" y="91397"/>
              </a:cxn>
              <a:cxn ang="0">
                <a:pos x="0" y="0"/>
              </a:cxn>
              <a:cxn ang="0">
                <a:pos x="2376440" y="0"/>
              </a:cxn>
              <a:cxn ang="0">
                <a:pos x="2191438" y="145227"/>
              </a:cxn>
              <a:cxn ang="0">
                <a:pos x="1324385" y="1254329"/>
              </a:cxn>
              <a:cxn ang="0">
                <a:pos x="1586680" y="4584087"/>
              </a:cxn>
              <a:cxn ang="0">
                <a:pos x="1596315" y="4591771"/>
              </a:cxn>
              <a:cxn ang="0">
                <a:pos x="0" y="4591771"/>
              </a:cxn>
            </a:cxnLst>
            <a:rect l="txL" t="txT" r="txR" b="txB"/>
            <a:pathLst>
              <a:path w="12192000" h="4589206">
                <a:moveTo>
                  <a:pt x="5035167" y="0"/>
                </a:moveTo>
                <a:lnTo>
                  <a:pt x="12192000" y="0"/>
                </a:lnTo>
                <a:lnTo>
                  <a:pt x="12192000" y="4589206"/>
                </a:lnTo>
                <a:lnTo>
                  <a:pt x="4067812" y="4589206"/>
                </a:lnTo>
                <a:lnTo>
                  <a:pt x="4157216" y="4530480"/>
                </a:lnTo>
                <a:cubicBezTo>
                  <a:pt x="4579220" y="4226940"/>
                  <a:pt x="4957024" y="3793793"/>
                  <a:pt x="5231313" y="3259567"/>
                </a:cubicBezTo>
                <a:cubicBezTo>
                  <a:pt x="5825606" y="2102079"/>
                  <a:pt x="5751104" y="826216"/>
                  <a:pt x="5123592" y="91347"/>
                </a:cubicBezTo>
                <a:lnTo>
                  <a:pt x="5035167" y="0"/>
                </a:lnTo>
                <a:close/>
                <a:moveTo>
                  <a:pt x="0" y="0"/>
                </a:moveTo>
                <a:lnTo>
                  <a:pt x="2376441" y="0"/>
                </a:lnTo>
                <a:lnTo>
                  <a:pt x="2191438" y="145147"/>
                </a:lnTo>
                <a:cubicBezTo>
                  <a:pt x="1853419" y="433439"/>
                  <a:pt x="1552959" y="808433"/>
                  <a:pt x="1324385" y="1253621"/>
                </a:cubicBezTo>
                <a:cubicBezTo>
                  <a:pt x="684377" y="2500147"/>
                  <a:pt x="820014" y="3883959"/>
                  <a:pt x="1586680" y="4581523"/>
                </a:cubicBezTo>
                <a:lnTo>
                  <a:pt x="1596315" y="4589206"/>
                </a:lnTo>
                <a:lnTo>
                  <a:pt x="0" y="4589206"/>
                </a:lnTo>
                <a:lnTo>
                  <a:pt x="0" y="0"/>
                </a:lnTo>
                <a:close/>
              </a:path>
            </a:pathLst>
          </a:custGeom>
          <a:solidFill>
            <a:srgbClr val="007E8B">
              <a:alpha val="100000"/>
            </a:srgbClr>
          </a:solidFill>
          <a:ln w="9525">
            <a:noFill/>
          </a:ln>
        </p:spPr>
        <p:txBody>
          <a:bodyPr/>
          <a:p>
            <a:endParaRPr lang="zh-CN" altLang="en-US"/>
          </a:p>
        </p:txBody>
      </p:sp>
      <p:grpSp>
        <p:nvGrpSpPr>
          <p:cNvPr id="6149" name="组合 16"/>
          <p:cNvGrpSpPr/>
          <p:nvPr/>
        </p:nvGrpSpPr>
        <p:grpSpPr>
          <a:xfrm>
            <a:off x="6227763" y="2055813"/>
            <a:ext cx="4784725" cy="3232150"/>
            <a:chOff x="6321658" y="2056535"/>
            <a:chExt cx="4784492" cy="3231310"/>
          </a:xfrm>
        </p:grpSpPr>
        <p:grpSp>
          <p:nvGrpSpPr>
            <p:cNvPr id="6153" name="组合 7"/>
            <p:cNvGrpSpPr/>
            <p:nvPr/>
          </p:nvGrpSpPr>
          <p:grpSpPr>
            <a:xfrm>
              <a:off x="6321659" y="2164184"/>
              <a:ext cx="4690709" cy="2373501"/>
              <a:chOff x="6321659" y="2164184"/>
              <a:chExt cx="4690709" cy="2373501"/>
            </a:xfrm>
          </p:grpSpPr>
          <p:sp>
            <p:nvSpPr>
              <p:cNvPr id="6156" name="PA-文本框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custDataLst>
                  <p:tags r:id="rId3"/>
                </p:custDataLst>
              </p:nvPr>
            </p:nvSpPr>
            <p:spPr>
              <a:xfrm>
                <a:off x="6415437" y="3676157"/>
                <a:ext cx="4596931" cy="861528"/>
              </a:xfrm>
              <a:prstGeom prst="rect">
                <a:avLst/>
              </a:prstGeom>
              <a:noFill/>
              <a:ln w="9525">
                <a:noFill/>
              </a:ln>
            </p:spPr>
            <p:txBody>
              <a:bodyPr lIns="121899" tIns="60949" rIns="121899" bIns="60949">
                <a:spAutoFit/>
              </a:bodyPr>
              <a:p>
                <a:pPr algn="ctr" eaLnBrk="1" hangingPunct="1"/>
                <a:r>
                  <a:rPr lang="zh-CN" altLang="en-US" sz="4800" b="1" dirty="0">
                    <a:solidFill>
                      <a:schemeClr val="bg1"/>
                    </a:solidFill>
                    <a:latin typeface="思源黑体 CN Heavy"/>
                    <a:ea typeface="思源黑体 CN Heavy"/>
                  </a:rPr>
                  <a:t>中小学校开学前</a:t>
                </a:r>
                <a:endParaRPr lang="zh-CN" altLang="en-US" sz="4800" b="1" dirty="0">
                  <a:solidFill>
                    <a:schemeClr val="bg1"/>
                  </a:solidFill>
                  <a:latin typeface="思源黑体 CN Heavy"/>
                  <a:ea typeface="思源黑体 CN Heavy"/>
                </a:endParaRPr>
              </a:p>
            </p:txBody>
          </p:sp>
          <p:sp>
            <p:nvSpPr>
              <p:cNvPr id="6157" name="文字方塊 37"/>
              <p:cNvSpPr txBox="1"/>
              <p:nvPr/>
            </p:nvSpPr>
            <p:spPr>
              <a:xfrm>
                <a:off x="6321659" y="2164184"/>
                <a:ext cx="889988" cy="1015663"/>
              </a:xfrm>
              <a:prstGeom prst="rect">
                <a:avLst/>
              </a:prstGeom>
              <a:noFill/>
              <a:ln w="9525">
                <a:noFill/>
              </a:ln>
            </p:spPr>
            <p:txBody>
              <a:bodyPr wrap="none">
                <a:spAutoFit/>
              </a:bodyPr>
              <a:p>
                <a:pPr eaLnBrk="1" hangingPunct="1"/>
                <a:r>
                  <a:rPr lang="en-US" altLang="zh-TW" sz="6000" dirty="0">
                    <a:solidFill>
                      <a:schemeClr val="bg1"/>
                    </a:solidFill>
                    <a:latin typeface="Impact" panose="020B0806030902050204" pitchFamily="34" charset="0"/>
                    <a:ea typeface="微软雅黑 Light" panose="020B0502040204020203" pitchFamily="34" charset="-122"/>
                  </a:rPr>
                  <a:t>01</a:t>
                </a:r>
                <a:endParaRPr lang="zh-TW" altLang="en-US" sz="6000" dirty="0">
                  <a:solidFill>
                    <a:schemeClr val="bg1"/>
                  </a:solidFill>
                  <a:latin typeface="Impact" panose="020B0806030902050204" pitchFamily="34" charset="0"/>
                  <a:ea typeface="微软雅黑 Light" panose="020B0502040204020203" pitchFamily="34" charset="-122"/>
                </a:endParaRPr>
              </a:p>
            </p:txBody>
          </p:sp>
        </p:grpSp>
        <p:cxnSp>
          <p:nvCxnSpPr>
            <p:cNvPr id="11" name="直接连接符 10"/>
            <p:cNvCxnSpPr/>
            <p:nvPr/>
          </p:nvCxnSpPr>
          <p:spPr>
            <a:xfrm>
              <a:off x="6321658" y="2056535"/>
              <a:ext cx="478449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321658" y="5287845"/>
              <a:ext cx="478449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2" name="平行四边形 31"/>
          <p:cNvSpPr/>
          <p:nvPr/>
        </p:nvSpPr>
        <p:spPr>
          <a:xfrm>
            <a:off x="128588" y="290513"/>
            <a:ext cx="1981200" cy="417513"/>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51" name="heart-with-lifeline-variant_33328"/>
          <p:cNvSpPr>
            <a:spLocks noChangeAspect="1"/>
          </p:cNvSpPr>
          <p:nvPr/>
        </p:nvSpPr>
        <p:spPr>
          <a:xfrm>
            <a:off x="128588" y="342900"/>
            <a:ext cx="300037" cy="301625"/>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pic>
        <p:nvPicPr>
          <p:cNvPr id="10259" name="Picture 19"/>
          <p:cNvPicPr>
            <a:picLocks noChangeAspect="1" noChangeArrowheads="1"/>
          </p:cNvPicPr>
          <p:nvPr/>
        </p:nvPicPr>
        <p:blipFill>
          <a:blip r:embed="rId4" cstate="print"/>
          <a:srcRect/>
          <a:stretch>
            <a:fillRect/>
          </a:stretch>
        </p:blipFill>
        <p:spPr bwMode="auto">
          <a:xfrm>
            <a:off x="1762251" y="2569029"/>
            <a:ext cx="2917572" cy="209940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0"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7"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7178"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165350" y="1828800"/>
            <a:ext cx="9564688" cy="2586038"/>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2630488" y="2693988"/>
            <a:ext cx="8912225" cy="979487"/>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1. </a:t>
            </a:r>
            <a:r>
              <a:rPr lang="zh-CN" altLang="zh-CN" sz="3200" b="1" dirty="0">
                <a:solidFill>
                  <a:schemeClr val="bg1"/>
                </a:solidFill>
                <a:latin typeface="等线" panose="02010600030101010101" pitchFamily="2" charset="-122"/>
                <a:ea typeface="等线" panose="02010600030101010101" pitchFamily="2" charset="-122"/>
              </a:rPr>
              <a:t>学校每日掌握教职员工及学生健康情况，实行“日报告”、“零报告”制度，并向主管部门报告。</a:t>
            </a:r>
            <a:endParaRPr lang="zh-CN" altLang="zh-CN" sz="3200" b="1" dirty="0">
              <a:solidFill>
                <a:schemeClr val="bg1"/>
              </a:solidFill>
              <a:latin typeface="等线" panose="02010600030101010101" pitchFamily="2" charset="-122"/>
              <a:ea typeface="等线" panose="02010600030101010101" pitchFamily="2" charset="-122"/>
            </a:endParaRPr>
          </a:p>
        </p:txBody>
      </p:sp>
      <p:sp>
        <p:nvSpPr>
          <p:cNvPr id="75" name="矩形 74"/>
          <p:cNvSpPr/>
          <p:nvPr/>
        </p:nvSpPr>
        <p:spPr>
          <a:xfrm>
            <a:off x="4478338" y="5954713"/>
            <a:ext cx="7143750" cy="400050"/>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4</a:t>
            </a:r>
            <a:r>
              <a:rPr lang="zh-CN" altLang="en-US" sz="2000" dirty="0">
                <a:solidFill>
                  <a:schemeClr val="bg1"/>
                </a:solidFill>
                <a:latin typeface="思源黑体 CN Medium"/>
                <a:ea typeface="思源黑体 CN Medium"/>
              </a:rPr>
              <a:t>、现场调查人员调查经评估认为符合条件的人员</a:t>
            </a:r>
            <a:endParaRPr lang="zh-CN" altLang="en-US" sz="2000" dirty="0">
              <a:solidFill>
                <a:schemeClr val="bg1"/>
              </a:solidFill>
              <a:latin typeface="思源黑体 CN Medium"/>
              <a:ea typeface="思源黑体 CN Medium"/>
            </a:endParaRPr>
          </a:p>
        </p:txBody>
      </p:sp>
      <p:cxnSp>
        <p:nvCxnSpPr>
          <p:cNvPr id="77" name="直接连接符 76"/>
          <p:cNvCxnSpPr/>
          <p:nvPr/>
        </p:nvCxnSpPr>
        <p:spPr>
          <a:xfrm>
            <a:off x="468313" y="6372225"/>
            <a:ext cx="560388" cy="0"/>
          </a:xfrm>
          <a:prstGeom prst="line">
            <a:avLst/>
          </a:prstGeom>
          <a:ln w="57150">
            <a:solidFill>
              <a:srgbClr val="007E8B"/>
            </a:solidFill>
          </a:ln>
        </p:spPr>
        <p:style>
          <a:lnRef idx="1">
            <a:schemeClr val="accent1"/>
          </a:lnRef>
          <a:fillRef idx="0">
            <a:schemeClr val="accent1"/>
          </a:fillRef>
          <a:effectRef idx="0">
            <a:schemeClr val="accent1"/>
          </a:effectRef>
          <a:fontRef idx="minor">
            <a:schemeClr val="tx1"/>
          </a:fontRef>
        </p:style>
      </p:cxnSp>
      <p:sp>
        <p:nvSpPr>
          <p:cNvPr id="7175" name="矩形 1"/>
          <p:cNvSpPr/>
          <p:nvPr/>
        </p:nvSpPr>
        <p:spPr>
          <a:xfrm>
            <a:off x="747713" y="1376363"/>
            <a:ext cx="801687" cy="3627437"/>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中小学校开学前</a:t>
            </a:r>
            <a:endParaRPr lang="zh-CN" altLang="en-US" sz="4000" b="1" dirty="0">
              <a:solidFill>
                <a:srgbClr val="007E8B"/>
              </a:solidFill>
              <a:latin typeface="思源黑体 CN Heavy"/>
              <a:ea typeface="思源黑体 CN Heavy"/>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4" name="组合 50"/>
          <p:cNvGrpSpPr/>
          <p:nvPr/>
        </p:nvGrpSpPr>
        <p:grpSpPr>
          <a:xfrm>
            <a:off x="38100" y="2333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04"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8205"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433638" y="188913"/>
            <a:ext cx="9564688" cy="1620838"/>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3086100" y="509588"/>
            <a:ext cx="8912225" cy="979487"/>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2.</a:t>
            </a:r>
            <a:r>
              <a:rPr lang="zh-CN" altLang="zh-CN" sz="3200" b="1" dirty="0">
                <a:solidFill>
                  <a:schemeClr val="bg1"/>
                </a:solidFill>
                <a:latin typeface="等线" panose="02010600030101010101" pitchFamily="2" charset="-122"/>
                <a:ea typeface="等线" panose="02010600030101010101" pitchFamily="2" charset="-122"/>
              </a:rPr>
              <a:t>学校对全体教职员工开展防控制度、个人防护与消毒等知识和技能培训。</a:t>
            </a:r>
            <a:endParaRPr lang="zh-CN" altLang="zh-CN" sz="3200" b="1" dirty="0">
              <a:solidFill>
                <a:schemeClr val="bg1"/>
              </a:solidFill>
              <a:latin typeface="等线" panose="02010600030101010101" pitchFamily="2" charset="-122"/>
              <a:ea typeface="等线" panose="02010600030101010101" pitchFamily="2" charset="-122"/>
            </a:endParaRPr>
          </a:p>
        </p:txBody>
      </p:sp>
      <p:sp>
        <p:nvSpPr>
          <p:cNvPr id="75" name="矩形 74"/>
          <p:cNvSpPr/>
          <p:nvPr/>
        </p:nvSpPr>
        <p:spPr>
          <a:xfrm>
            <a:off x="4516438" y="5878513"/>
            <a:ext cx="7143750" cy="400050"/>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4</a:t>
            </a:r>
            <a:r>
              <a:rPr lang="zh-CN" altLang="en-US" sz="2000" dirty="0">
                <a:solidFill>
                  <a:schemeClr val="bg1"/>
                </a:solidFill>
                <a:latin typeface="思源黑体 CN Medium"/>
                <a:ea typeface="思源黑体 CN Medium"/>
              </a:rPr>
              <a:t>、现场调查人员调查经评估认为符合条件的人员</a:t>
            </a:r>
            <a:endParaRPr lang="zh-CN" altLang="en-US" sz="2000" dirty="0">
              <a:solidFill>
                <a:schemeClr val="bg1"/>
              </a:solidFill>
              <a:latin typeface="思源黑体 CN Medium"/>
              <a:ea typeface="思源黑体 CN Medium"/>
            </a:endParaRPr>
          </a:p>
        </p:txBody>
      </p:sp>
      <p:cxnSp>
        <p:nvCxnSpPr>
          <p:cNvPr id="77" name="直接连接符 76"/>
          <p:cNvCxnSpPr/>
          <p:nvPr/>
        </p:nvCxnSpPr>
        <p:spPr>
          <a:xfrm>
            <a:off x="506413" y="6296025"/>
            <a:ext cx="560388" cy="0"/>
          </a:xfrm>
          <a:prstGeom prst="line">
            <a:avLst/>
          </a:prstGeom>
          <a:ln w="57150">
            <a:solidFill>
              <a:srgbClr val="007E8B"/>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4516438" y="2959100"/>
            <a:ext cx="7143750" cy="708025"/>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3</a:t>
            </a:r>
            <a:r>
              <a:rPr lang="zh-CN" altLang="en-US" sz="2000" dirty="0">
                <a:solidFill>
                  <a:schemeClr val="bg1"/>
                </a:solidFill>
                <a:latin typeface="思源黑体 CN Medium"/>
                <a:ea typeface="思源黑体 CN Medium"/>
              </a:rPr>
              <a:t>、乘坐同一交通工具并有近距离接触人员，包括在交通工具上照料护理人员、同行人员</a:t>
            </a:r>
            <a:endParaRPr lang="zh-CN" altLang="en-US" sz="2000" dirty="0">
              <a:solidFill>
                <a:schemeClr val="bg1"/>
              </a:solidFill>
              <a:latin typeface="思源黑体 CN Medium"/>
              <a:ea typeface="思源黑体 CN Medium"/>
            </a:endParaRPr>
          </a:p>
        </p:txBody>
      </p:sp>
      <p:sp>
        <p:nvSpPr>
          <p:cNvPr id="8200" name="矩形 1"/>
          <p:cNvSpPr/>
          <p:nvPr/>
        </p:nvSpPr>
        <p:spPr>
          <a:xfrm>
            <a:off x="741363" y="1300163"/>
            <a:ext cx="800100" cy="3627437"/>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中小学校开学前</a:t>
            </a:r>
            <a:endParaRPr lang="zh-CN" altLang="en-US" sz="4000" b="1" dirty="0">
              <a:solidFill>
                <a:srgbClr val="007E8B"/>
              </a:solidFill>
              <a:latin typeface="思源黑体 CN Heavy"/>
              <a:ea typeface="思源黑体 CN Heavy"/>
            </a:endParaRPr>
          </a:p>
        </p:txBody>
      </p:sp>
      <p:pic>
        <p:nvPicPr>
          <p:cNvPr id="8201" name="Picture 4"/>
          <p:cNvPicPr>
            <a:picLocks noChangeAspect="1"/>
          </p:cNvPicPr>
          <p:nvPr/>
        </p:nvPicPr>
        <p:blipFill>
          <a:blip r:embed="rId2"/>
          <a:stretch>
            <a:fillRect/>
          </a:stretch>
        </p:blipFill>
        <p:spPr>
          <a:xfrm rot="-846503">
            <a:off x="1778000" y="2441575"/>
            <a:ext cx="2878138" cy="3978275"/>
          </a:xfrm>
          <a:prstGeom prst="rect">
            <a:avLst/>
          </a:prstGeom>
          <a:noFill/>
          <a:ln w="9525">
            <a:noFill/>
          </a:ln>
        </p:spPr>
      </p:pic>
      <p:graphicFrame>
        <p:nvGraphicFramePr>
          <p:cNvPr id="3" name="图示 2"/>
          <p:cNvGraphicFramePr/>
          <p:nvPr/>
        </p:nvGraphicFramePr>
        <p:xfrm>
          <a:off x="4995652" y="2225878"/>
          <a:ext cx="7002219" cy="4033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8"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227"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9228"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395538" y="265113"/>
            <a:ext cx="9564688" cy="1620838"/>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3048000" y="585788"/>
            <a:ext cx="8912225" cy="979487"/>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3.</a:t>
            </a:r>
            <a:r>
              <a:rPr lang="zh-CN" altLang="en-US" sz="3200" b="1" dirty="0">
                <a:solidFill>
                  <a:schemeClr val="bg1"/>
                </a:solidFill>
                <a:latin typeface="等线" panose="02010600030101010101" pitchFamily="2" charset="-122"/>
                <a:ea typeface="等线" panose="02010600030101010101" pitchFamily="2" charset="-122"/>
              </a:rPr>
              <a:t>开学前对学校进行彻底清洁，对物体表面进行预防性消毒处理，教室开窗通风。</a:t>
            </a:r>
            <a:endParaRPr lang="zh-CN" altLang="zh-CN" sz="3200" b="1" dirty="0">
              <a:solidFill>
                <a:schemeClr val="bg1"/>
              </a:solidFill>
              <a:latin typeface="等线" panose="02010600030101010101" pitchFamily="2" charset="-122"/>
              <a:ea typeface="等线" panose="02010600030101010101" pitchFamily="2" charset="-122"/>
            </a:endParaRPr>
          </a:p>
        </p:txBody>
      </p:sp>
      <p:cxnSp>
        <p:nvCxnSpPr>
          <p:cNvPr id="77" name="直接连接符 76"/>
          <p:cNvCxnSpPr/>
          <p:nvPr/>
        </p:nvCxnSpPr>
        <p:spPr>
          <a:xfrm>
            <a:off x="468313" y="6372225"/>
            <a:ext cx="560388" cy="0"/>
          </a:xfrm>
          <a:prstGeom prst="line">
            <a:avLst/>
          </a:prstGeom>
          <a:ln w="57150">
            <a:solidFill>
              <a:srgbClr val="007E8B"/>
            </a:solidFill>
          </a:ln>
        </p:spPr>
        <p:style>
          <a:lnRef idx="1">
            <a:schemeClr val="accent1"/>
          </a:lnRef>
          <a:fillRef idx="0">
            <a:schemeClr val="accent1"/>
          </a:fillRef>
          <a:effectRef idx="0">
            <a:schemeClr val="accent1"/>
          </a:effectRef>
          <a:fontRef idx="minor">
            <a:schemeClr val="tx1"/>
          </a:fontRef>
        </p:style>
      </p:cxnSp>
      <p:sp>
        <p:nvSpPr>
          <p:cNvPr id="9222" name="矩形 1"/>
          <p:cNvSpPr/>
          <p:nvPr/>
        </p:nvSpPr>
        <p:spPr>
          <a:xfrm>
            <a:off x="628650" y="1376363"/>
            <a:ext cx="800100" cy="3627437"/>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中小学校开学前</a:t>
            </a:r>
            <a:endParaRPr lang="zh-CN" altLang="en-US" sz="4000" b="1" dirty="0">
              <a:solidFill>
                <a:srgbClr val="007E8B"/>
              </a:solidFill>
              <a:latin typeface="思源黑体 CN Heavy"/>
              <a:ea typeface="思源黑体 CN Heavy"/>
            </a:endParaRPr>
          </a:p>
        </p:txBody>
      </p:sp>
      <p:pic>
        <p:nvPicPr>
          <p:cNvPr id="9223" name="Picture 3"/>
          <p:cNvPicPr>
            <a:picLocks noChangeAspect="1"/>
          </p:cNvPicPr>
          <p:nvPr/>
        </p:nvPicPr>
        <p:blipFill>
          <a:blip r:embed="rId2"/>
          <a:stretch>
            <a:fillRect/>
          </a:stretch>
        </p:blipFill>
        <p:spPr>
          <a:xfrm>
            <a:off x="2132013" y="2176463"/>
            <a:ext cx="4651375" cy="4478337"/>
          </a:xfrm>
          <a:prstGeom prst="rect">
            <a:avLst/>
          </a:prstGeom>
          <a:noFill/>
          <a:ln w="9525">
            <a:noFill/>
          </a:ln>
        </p:spPr>
      </p:pic>
      <p:sp>
        <p:nvSpPr>
          <p:cNvPr id="2" name="矩形 2"/>
          <p:cNvSpPr>
            <a:spLocks noChangeArrowheads="1"/>
          </p:cNvSpPr>
          <p:nvPr/>
        </p:nvSpPr>
        <p:spPr bwMode="auto">
          <a:xfrm>
            <a:off x="7158038" y="2451100"/>
            <a:ext cx="4464050" cy="23082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7030A0"/>
                </a:solidFill>
                <a:effectLst/>
                <a:uLnTx/>
                <a:uFillTx/>
                <a:latin typeface="Arial" panose="020B0604020202020204" pitchFamily="34" charset="0"/>
                <a:ea typeface="宋体" panose="02010600030101010101" pitchFamily="2" charset="-122"/>
                <a:cs typeface="+mn-cs"/>
              </a:rPr>
              <a:t>学校生活饮用水管理符合相关卫生要求，各类学生供水饮水设施，按要求清洗消毒，并经水质监测合格方可供水</a:t>
            </a:r>
            <a:r>
              <a:rPr kumimoji="0" lang="zh-CN" altLang="en-US" sz="2400" b="1" i="0" u="none" strike="noStrike" kern="1200" cap="none" spc="0" normalizeH="0" baseline="0" noProof="0" dirty="0" smtClean="0">
                <a:ln>
                  <a:noFill/>
                </a:ln>
                <a:solidFill>
                  <a:srgbClr val="007E8B"/>
                </a:solidFill>
                <a:effectLst/>
                <a:uLnTx/>
                <a:uFillTx/>
                <a:latin typeface="Arial" panose="020B0604020202020204" pitchFamily="34" charset="0"/>
                <a:ea typeface="宋体" panose="02010600030101010101" pitchFamily="2" charset="-122"/>
                <a:cs typeface="+mn-cs"/>
              </a:rPr>
              <a:t>。</a:t>
            </a:r>
            <a:endParaRPr kumimoji="0" lang="zh-CN" altLang="en-US" sz="2400" b="1" i="0" u="none" strike="noStrike" kern="1200" cap="none" spc="0" normalizeH="0" baseline="0" noProof="0" dirty="0" smtClean="0">
              <a:ln>
                <a:noFill/>
              </a:ln>
              <a:solidFill>
                <a:srgbClr val="007E8B"/>
              </a:solidFill>
              <a:effectLst/>
              <a:uLnTx/>
              <a:uFillTx/>
              <a:latin typeface="Arial" panose="020B0604020202020204" pitchFamily="34" charset="0"/>
              <a:ea typeface="宋体" panose="02010600030101010101" pitchFamily="2" charset="-122"/>
              <a:cs typeface="+mn-cs"/>
            </a:endParaRPr>
          </a:p>
        </p:txBody>
      </p:sp>
      <p:pic>
        <p:nvPicPr>
          <p:cNvPr id="9225" name="Picture 17"/>
          <p:cNvPicPr>
            <a:picLocks noChangeAspect="1"/>
          </p:cNvPicPr>
          <p:nvPr/>
        </p:nvPicPr>
        <p:blipFill>
          <a:blip r:embed="rId3"/>
          <a:stretch>
            <a:fillRect/>
          </a:stretch>
        </p:blipFill>
        <p:spPr>
          <a:xfrm>
            <a:off x="8831263" y="5207000"/>
            <a:ext cx="3360737" cy="1651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2"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53"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10254"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405063" y="77788"/>
            <a:ext cx="9564688" cy="1620838"/>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2519363" y="520700"/>
            <a:ext cx="9136062" cy="979488"/>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4.</a:t>
            </a:r>
            <a:r>
              <a:rPr lang="zh-CN" altLang="en-US" sz="3200" b="1" dirty="0">
                <a:solidFill>
                  <a:schemeClr val="bg1"/>
                </a:solidFill>
                <a:latin typeface="等线" panose="02010600030101010101" pitchFamily="2" charset="-122"/>
                <a:ea typeface="等线" panose="02010600030101010101" pitchFamily="2" charset="-122"/>
              </a:rPr>
              <a:t>所有外出或外地的教职员工和学生，返回居住地后应当居家隔离</a:t>
            </a:r>
            <a:r>
              <a:rPr lang="en-US" altLang="zh-CN" sz="3200" b="1" dirty="0">
                <a:solidFill>
                  <a:schemeClr val="bg1"/>
                </a:solidFill>
                <a:latin typeface="等线" panose="02010600030101010101" pitchFamily="2" charset="-122"/>
                <a:ea typeface="等线" panose="02010600030101010101" pitchFamily="2" charset="-122"/>
              </a:rPr>
              <a:t>14</a:t>
            </a:r>
            <a:r>
              <a:rPr lang="zh-CN" altLang="en-US" sz="3200" b="1" dirty="0">
                <a:solidFill>
                  <a:schemeClr val="bg1"/>
                </a:solidFill>
                <a:latin typeface="等线" panose="02010600030101010101" pitchFamily="2" charset="-122"/>
                <a:ea typeface="等线" panose="02010600030101010101" pitchFamily="2" charset="-122"/>
              </a:rPr>
              <a:t>天后方可返校。</a:t>
            </a:r>
            <a:endParaRPr lang="zh-CN" altLang="zh-CN" sz="3200" b="1" dirty="0">
              <a:solidFill>
                <a:schemeClr val="bg1"/>
              </a:solidFill>
              <a:latin typeface="等线" panose="02010600030101010101" pitchFamily="2" charset="-122"/>
              <a:ea typeface="等线" panose="02010600030101010101" pitchFamily="2" charset="-122"/>
            </a:endParaRPr>
          </a:p>
        </p:txBody>
      </p:sp>
      <p:sp>
        <p:nvSpPr>
          <p:cNvPr id="10245" name="矩形 1"/>
          <p:cNvSpPr/>
          <p:nvPr/>
        </p:nvSpPr>
        <p:spPr>
          <a:xfrm>
            <a:off x="801688" y="1409700"/>
            <a:ext cx="800100" cy="3627438"/>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中小学校开学前</a:t>
            </a:r>
            <a:endParaRPr lang="zh-CN" altLang="en-US" sz="4000" b="1" dirty="0">
              <a:solidFill>
                <a:srgbClr val="007E8B"/>
              </a:solidFill>
              <a:latin typeface="思源黑体 CN Heavy"/>
              <a:ea typeface="思源黑体 CN Heavy"/>
            </a:endParaRPr>
          </a:p>
        </p:txBody>
      </p:sp>
      <p:sp>
        <p:nvSpPr>
          <p:cNvPr id="14" name="矩形 13"/>
          <p:cNvSpPr/>
          <p:nvPr/>
        </p:nvSpPr>
        <p:spPr>
          <a:xfrm>
            <a:off x="2416175" y="1871663"/>
            <a:ext cx="9564688" cy="1620838"/>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bg1"/>
                </a:solidFill>
                <a:effectLst/>
                <a:uLnTx/>
                <a:uFillTx/>
                <a:latin typeface="+mn-lt"/>
                <a:ea typeface="+mn-ea"/>
                <a:cs typeface="+mn-cs"/>
              </a:rPr>
              <a:t>5.</a:t>
            </a:r>
            <a:r>
              <a:rPr kumimoji="0" lang="zh-CN" altLang="en-US" sz="3200" b="1" i="0" u="none" strike="noStrike" kern="1200" cap="none" spc="0" normalizeH="0" baseline="0" noProof="0" dirty="0">
                <a:ln>
                  <a:noFill/>
                </a:ln>
                <a:solidFill>
                  <a:schemeClr val="bg1"/>
                </a:solidFill>
                <a:effectLst/>
                <a:uLnTx/>
                <a:uFillTx/>
                <a:latin typeface="+mn-lt"/>
                <a:ea typeface="+mn-ea"/>
                <a:cs typeface="+mn-cs"/>
              </a:rPr>
              <a:t>做好洗手液、手消毒剂、口罩、手套、消毒剂等防控物资的储备。</a:t>
            </a:r>
            <a:endParaRPr kumimoji="0" lang="zh-CN" altLang="en-US"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3" name="横卷形 2"/>
          <p:cNvSpPr/>
          <p:nvPr/>
        </p:nvSpPr>
        <p:spPr>
          <a:xfrm>
            <a:off x="2384425" y="3378200"/>
            <a:ext cx="9585325" cy="1987550"/>
          </a:xfrm>
          <a:prstGeom prst="horizontalScroll">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mn-lt"/>
                <a:ea typeface="+mn-ea"/>
                <a:cs typeface="+mn-cs"/>
              </a:rPr>
              <a:t>建议</a:t>
            </a:r>
            <a:r>
              <a:rPr kumimoji="0" lang="zh-CN" altLang="en-US" sz="2400" b="1" i="0" u="none" strike="noStrike" kern="1200" cap="none" spc="0" normalizeH="0" baseline="0" noProof="0" dirty="0">
                <a:ln>
                  <a:noFill/>
                </a:ln>
                <a:solidFill>
                  <a:srgbClr val="7030A0"/>
                </a:solidFill>
                <a:effectLst/>
                <a:uLnTx/>
                <a:uFillTx/>
                <a:latin typeface="+mn-lt"/>
                <a:ea typeface="+mn-ea"/>
                <a:cs typeface="+mn-cs"/>
              </a:rPr>
              <a:t>储备一定数量的一次性工作帽、隔离服和防护服、防护面屏或护目镜、工作鞋或胶靴、防水靴套、防水围裙等，以备接触病例和进行环境消毒时使用。</a:t>
            </a:r>
            <a:endParaRPr kumimoji="0" lang="zh-CN" altLang="en-US" sz="2400" b="1" i="0" u="none" strike="noStrike" kern="1200" cap="none" spc="0" normalizeH="0" baseline="0" noProof="0" dirty="0">
              <a:ln>
                <a:noFill/>
              </a:ln>
              <a:solidFill>
                <a:srgbClr val="7030A0"/>
              </a:solidFill>
              <a:effectLst/>
              <a:uLnTx/>
              <a:uFillTx/>
              <a:latin typeface="+mn-lt"/>
              <a:ea typeface="+mn-ea"/>
              <a:cs typeface="+mn-cs"/>
            </a:endParaRPr>
          </a:p>
        </p:txBody>
      </p:sp>
      <p:pic>
        <p:nvPicPr>
          <p:cNvPr id="10248" name="Picture 3"/>
          <p:cNvPicPr>
            <a:picLocks noChangeAspect="1"/>
          </p:cNvPicPr>
          <p:nvPr/>
        </p:nvPicPr>
        <p:blipFill>
          <a:blip r:embed="rId2"/>
          <a:stretch>
            <a:fillRect/>
          </a:stretch>
        </p:blipFill>
        <p:spPr>
          <a:xfrm>
            <a:off x="3152775" y="5218113"/>
            <a:ext cx="1560513" cy="1560512"/>
          </a:xfrm>
          <a:prstGeom prst="rect">
            <a:avLst/>
          </a:prstGeom>
          <a:noFill/>
          <a:ln w="9525">
            <a:noFill/>
          </a:ln>
        </p:spPr>
      </p:pic>
      <p:pic>
        <p:nvPicPr>
          <p:cNvPr id="10249" name="Picture 4"/>
          <p:cNvPicPr>
            <a:picLocks noChangeAspect="1"/>
          </p:cNvPicPr>
          <p:nvPr/>
        </p:nvPicPr>
        <p:blipFill>
          <a:blip r:embed="rId3"/>
          <a:stretch>
            <a:fillRect/>
          </a:stretch>
        </p:blipFill>
        <p:spPr>
          <a:xfrm>
            <a:off x="5035550" y="5218113"/>
            <a:ext cx="2163763" cy="1487487"/>
          </a:xfrm>
          <a:prstGeom prst="rect">
            <a:avLst/>
          </a:prstGeom>
          <a:noFill/>
          <a:ln w="9525">
            <a:noFill/>
          </a:ln>
        </p:spPr>
      </p:pic>
      <p:pic>
        <p:nvPicPr>
          <p:cNvPr id="10250" name="Picture 5"/>
          <p:cNvPicPr>
            <a:picLocks noChangeAspect="1"/>
          </p:cNvPicPr>
          <p:nvPr/>
        </p:nvPicPr>
        <p:blipFill>
          <a:blip r:embed="rId4"/>
          <a:stretch>
            <a:fillRect/>
          </a:stretch>
        </p:blipFill>
        <p:spPr>
          <a:xfrm>
            <a:off x="7627938" y="5218113"/>
            <a:ext cx="1524000" cy="1633537"/>
          </a:xfrm>
          <a:prstGeom prst="rect">
            <a:avLst/>
          </a:prstGeom>
          <a:noFill/>
          <a:ln w="9525">
            <a:noFill/>
          </a:ln>
        </p:spPr>
      </p:pic>
      <p:pic>
        <p:nvPicPr>
          <p:cNvPr id="10251" name="Picture 6"/>
          <p:cNvPicPr>
            <a:picLocks noChangeAspect="1"/>
          </p:cNvPicPr>
          <p:nvPr/>
        </p:nvPicPr>
        <p:blipFill>
          <a:blip r:embed="rId5"/>
          <a:stretch>
            <a:fillRect/>
          </a:stretch>
        </p:blipFill>
        <p:spPr>
          <a:xfrm>
            <a:off x="9912350" y="5176838"/>
            <a:ext cx="1379538" cy="16414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5"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11276"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395538" y="265113"/>
            <a:ext cx="9564688" cy="1620838"/>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a:spLocks noChangeArrowheads="1"/>
          </p:cNvSpPr>
          <p:nvPr/>
        </p:nvSpPr>
        <p:spPr bwMode="auto">
          <a:xfrm>
            <a:off x="3048000" y="585788"/>
            <a:ext cx="8912225" cy="979488"/>
          </a:xfrm>
          <a:prstGeom prst="rect">
            <a:avLst/>
          </a:prstGeom>
          <a:noFill/>
          <a:ln w="9525">
            <a:noFill/>
            <a:miter lim="800000"/>
          </a:ln>
        </p:spPr>
        <p:txBody>
          <a:bodyPr>
            <a:spAutoFit/>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bg1"/>
                </a:solidFill>
                <a:effectLst/>
                <a:uLnTx/>
                <a:uFillTx/>
                <a:latin typeface="+mn-ea"/>
                <a:ea typeface="+mn-ea"/>
                <a:cs typeface="+mn-cs"/>
              </a:rPr>
              <a:t>6.</a:t>
            </a:r>
            <a:r>
              <a:rPr kumimoji="0" lang="zh-CN" altLang="en-US" sz="3200" b="1" i="0" u="none" strike="noStrike" kern="1200" cap="none" spc="0" normalizeH="0" baseline="0" noProof="0" dirty="0" smtClean="0">
                <a:ln>
                  <a:noFill/>
                </a:ln>
                <a:solidFill>
                  <a:schemeClr val="bg1"/>
                </a:solidFill>
                <a:effectLst/>
                <a:uLnTx/>
                <a:uFillTx/>
                <a:latin typeface="+mn-ea"/>
                <a:ea typeface="+mn-ea"/>
                <a:cs typeface="+mn-cs"/>
              </a:rPr>
              <a:t>设立（临时）隔离室，位置相对独立，以备人员出现发热等症状时立即进行暂时隔离。</a:t>
            </a:r>
            <a:endParaRPr kumimoji="0" lang="zh-CN" altLang="zh-CN" sz="3200" b="1" i="0" u="none" strike="noStrike" kern="1200" cap="none" spc="0" normalizeH="0" baseline="0" noProof="0" dirty="0" smtClean="0">
              <a:ln>
                <a:noFill/>
              </a:ln>
              <a:solidFill>
                <a:schemeClr val="bg1"/>
              </a:solidFill>
              <a:effectLst/>
              <a:uLnTx/>
              <a:uFillTx/>
              <a:latin typeface="+mn-ea"/>
              <a:ea typeface="+mn-ea"/>
              <a:cs typeface="+mn-cs"/>
            </a:endParaRPr>
          </a:p>
        </p:txBody>
      </p:sp>
      <p:sp>
        <p:nvSpPr>
          <p:cNvPr id="75" name="矩形 74"/>
          <p:cNvSpPr/>
          <p:nvPr/>
        </p:nvSpPr>
        <p:spPr>
          <a:xfrm>
            <a:off x="4478338" y="5954713"/>
            <a:ext cx="7143750" cy="400050"/>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4</a:t>
            </a:r>
            <a:r>
              <a:rPr lang="zh-CN" altLang="en-US" sz="2000" dirty="0">
                <a:solidFill>
                  <a:schemeClr val="bg1"/>
                </a:solidFill>
                <a:latin typeface="思源黑体 CN Medium"/>
                <a:ea typeface="思源黑体 CN Medium"/>
              </a:rPr>
              <a:t>、现场调查人员调查经评估认为符合条件的人员</a:t>
            </a:r>
            <a:endParaRPr lang="zh-CN" altLang="en-US" sz="2000" dirty="0">
              <a:solidFill>
                <a:schemeClr val="bg1"/>
              </a:solidFill>
              <a:latin typeface="思源黑体 CN Medium"/>
              <a:ea typeface="思源黑体 CN Medium"/>
            </a:endParaRPr>
          </a:p>
        </p:txBody>
      </p:sp>
      <p:cxnSp>
        <p:nvCxnSpPr>
          <p:cNvPr id="77" name="直接连接符 76"/>
          <p:cNvCxnSpPr/>
          <p:nvPr/>
        </p:nvCxnSpPr>
        <p:spPr>
          <a:xfrm>
            <a:off x="468313" y="6372225"/>
            <a:ext cx="560388" cy="0"/>
          </a:xfrm>
          <a:prstGeom prst="line">
            <a:avLst/>
          </a:prstGeom>
          <a:ln w="57150">
            <a:solidFill>
              <a:srgbClr val="007E8B"/>
            </a:solidFill>
          </a:ln>
        </p:spPr>
        <p:style>
          <a:lnRef idx="1">
            <a:schemeClr val="accent1"/>
          </a:lnRef>
          <a:fillRef idx="0">
            <a:schemeClr val="accent1"/>
          </a:fillRef>
          <a:effectRef idx="0">
            <a:schemeClr val="accent1"/>
          </a:effectRef>
          <a:fontRef idx="minor">
            <a:schemeClr val="tx1"/>
          </a:fontRef>
        </p:style>
      </p:cxnSp>
      <p:sp>
        <p:nvSpPr>
          <p:cNvPr id="11271" name="矩形 1"/>
          <p:cNvSpPr/>
          <p:nvPr/>
        </p:nvSpPr>
        <p:spPr>
          <a:xfrm>
            <a:off x="588963" y="1355725"/>
            <a:ext cx="801687" cy="3627438"/>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中小学校开学前</a:t>
            </a:r>
            <a:endParaRPr lang="zh-CN" altLang="en-US" sz="4000" b="1" dirty="0">
              <a:solidFill>
                <a:srgbClr val="007E8B"/>
              </a:solidFill>
              <a:latin typeface="思源黑体 CN Heavy"/>
              <a:ea typeface="思源黑体 CN Heavy"/>
            </a:endParaRPr>
          </a:p>
        </p:txBody>
      </p:sp>
      <p:pic>
        <p:nvPicPr>
          <p:cNvPr id="11272" name="Picture 2"/>
          <p:cNvPicPr>
            <a:picLocks noChangeAspect="1"/>
          </p:cNvPicPr>
          <p:nvPr/>
        </p:nvPicPr>
        <p:blipFill>
          <a:blip r:embed="rId2"/>
          <a:stretch>
            <a:fillRect/>
          </a:stretch>
        </p:blipFill>
        <p:spPr>
          <a:xfrm>
            <a:off x="1549400" y="2409825"/>
            <a:ext cx="3336925" cy="3178175"/>
          </a:xfrm>
          <a:prstGeom prst="rect">
            <a:avLst/>
          </a:prstGeom>
          <a:noFill/>
          <a:ln w="9525">
            <a:noFill/>
          </a:ln>
        </p:spPr>
      </p:pic>
      <p:graphicFrame>
        <p:nvGraphicFramePr>
          <p:cNvPr id="4" name="图示 3"/>
          <p:cNvGraphicFramePr/>
          <p:nvPr/>
        </p:nvGraphicFramePr>
        <p:xfrm>
          <a:off x="4887012" y="2016882"/>
          <a:ext cx="7242626" cy="4688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90" name="组合 50"/>
          <p:cNvGrpSpPr/>
          <p:nvPr/>
        </p:nvGrpSpPr>
        <p:grpSpPr>
          <a:xfrm>
            <a:off x="0" y="309563"/>
            <a:ext cx="2257425" cy="417512"/>
            <a:chOff x="-190500" y="290025"/>
            <a:chExt cx="2872740" cy="417941"/>
          </a:xfrm>
        </p:grpSpPr>
        <p:sp>
          <p:nvSpPr>
            <p:cNvPr id="52" name="平行四边形 51"/>
            <p:cNvSpPr/>
            <p:nvPr/>
          </p:nvSpPr>
          <p:spPr>
            <a:xfrm>
              <a:off x="-190500" y="290025"/>
              <a:ext cx="2872740" cy="417941"/>
            </a:xfrm>
            <a:prstGeom prst="parallelogram">
              <a:avLst/>
            </a:prstGeom>
            <a:gradFill flip="none" rotWithShape="1">
              <a:gsLst>
                <a:gs pos="0">
                  <a:srgbClr val="007E8B">
                    <a:alpha val="20000"/>
                  </a:srgbClr>
                </a:gs>
                <a:gs pos="100000">
                  <a:srgbClr val="007E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300" name="PA-102214"/>
            <p:cNvSpPr txBox="1"/>
            <p:nvPr>
              <p:custDataLst>
                <p:tags r:id="rId1"/>
              </p:custDataLst>
            </p:nvPr>
          </p:nvSpPr>
          <p:spPr>
            <a:xfrm>
              <a:off x="468653" y="298939"/>
              <a:ext cx="235084" cy="400521"/>
            </a:xfrm>
            <a:prstGeom prst="rect">
              <a:avLst/>
            </a:prstGeom>
            <a:noFill/>
            <a:ln w="9525">
              <a:noFill/>
            </a:ln>
          </p:spPr>
          <p:txBody>
            <a:bodyPr wrap="none">
              <a:spAutoFit/>
            </a:bodyPr>
            <a:p>
              <a:pPr eaLnBrk="1" hangingPunct="1"/>
              <a:endParaRPr lang="zh-CN" altLang="en-US" sz="2000" dirty="0">
                <a:solidFill>
                  <a:schemeClr val="bg1"/>
                </a:solidFill>
                <a:latin typeface="思源黑体 CN Medium"/>
                <a:ea typeface="思源黑体 CN Medium"/>
              </a:endParaRPr>
            </a:p>
          </p:txBody>
        </p:sp>
        <p:sp>
          <p:nvSpPr>
            <p:cNvPr id="12301" name="heart-with-lifeline-variant_33328"/>
            <p:cNvSpPr>
              <a:spLocks noChangeAspect="1"/>
            </p:cNvSpPr>
            <p:nvPr/>
          </p:nvSpPr>
          <p:spPr>
            <a:xfrm>
              <a:off x="128138" y="342769"/>
              <a:ext cx="300487" cy="302044"/>
            </a:xfrm>
            <a:custGeom>
              <a:avLst/>
              <a:gdLst>
                <a:gd name="txL" fmla="*/ 0 w 899"/>
                <a:gd name="txT" fmla="*/ 0 h 905"/>
                <a:gd name="txR" fmla="*/ 899 w 899"/>
                <a:gd name="txB" fmla="*/ 905 h 90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99" h="905">
                  <a:moveTo>
                    <a:pt x="432" y="555"/>
                  </a:moveTo>
                  <a:lnTo>
                    <a:pt x="487" y="828"/>
                  </a:lnTo>
                  <a:lnTo>
                    <a:pt x="481" y="835"/>
                  </a:lnTo>
                  <a:cubicBezTo>
                    <a:pt x="475" y="842"/>
                    <a:pt x="466" y="846"/>
                    <a:pt x="456" y="846"/>
                  </a:cubicBezTo>
                  <a:cubicBezTo>
                    <a:pt x="446" y="846"/>
                    <a:pt x="437" y="842"/>
                    <a:pt x="431" y="835"/>
                  </a:cubicBezTo>
                  <a:lnTo>
                    <a:pt x="176" y="555"/>
                  </a:lnTo>
                  <a:lnTo>
                    <a:pt x="206" y="555"/>
                  </a:lnTo>
                  <a:cubicBezTo>
                    <a:pt x="230" y="555"/>
                    <a:pt x="250" y="539"/>
                    <a:pt x="255" y="515"/>
                  </a:cubicBezTo>
                  <a:lnTo>
                    <a:pt x="283" y="373"/>
                  </a:lnTo>
                  <a:lnTo>
                    <a:pt x="314" y="516"/>
                  </a:lnTo>
                  <a:cubicBezTo>
                    <a:pt x="319" y="539"/>
                    <a:pt x="339" y="555"/>
                    <a:pt x="363" y="555"/>
                  </a:cubicBezTo>
                  <a:lnTo>
                    <a:pt x="432" y="555"/>
                  </a:lnTo>
                  <a:close/>
                  <a:moveTo>
                    <a:pt x="54" y="412"/>
                  </a:moveTo>
                  <a:cubicBezTo>
                    <a:pt x="63" y="427"/>
                    <a:pt x="74" y="442"/>
                    <a:pt x="86" y="456"/>
                  </a:cubicBezTo>
                  <a:lnTo>
                    <a:pt x="165" y="456"/>
                  </a:lnTo>
                  <a:lnTo>
                    <a:pt x="231" y="120"/>
                  </a:lnTo>
                  <a:cubicBezTo>
                    <a:pt x="236" y="97"/>
                    <a:pt x="256" y="80"/>
                    <a:pt x="279" y="79"/>
                  </a:cubicBezTo>
                  <a:cubicBezTo>
                    <a:pt x="303" y="80"/>
                    <a:pt x="323" y="96"/>
                    <a:pt x="328" y="118"/>
                  </a:cubicBezTo>
                  <a:lnTo>
                    <a:pt x="402" y="456"/>
                  </a:lnTo>
                  <a:lnTo>
                    <a:pt x="473" y="456"/>
                  </a:lnTo>
                  <a:cubicBezTo>
                    <a:pt x="496" y="456"/>
                    <a:pt x="517" y="473"/>
                    <a:pt x="521" y="496"/>
                  </a:cubicBezTo>
                  <a:lnTo>
                    <a:pt x="541" y="591"/>
                  </a:lnTo>
                  <a:lnTo>
                    <a:pt x="552" y="504"/>
                  </a:lnTo>
                  <a:cubicBezTo>
                    <a:pt x="556" y="479"/>
                    <a:pt x="577" y="461"/>
                    <a:pt x="601" y="461"/>
                  </a:cubicBezTo>
                  <a:lnTo>
                    <a:pt x="823" y="461"/>
                  </a:lnTo>
                  <a:lnTo>
                    <a:pt x="826" y="459"/>
                  </a:lnTo>
                  <a:cubicBezTo>
                    <a:pt x="826" y="458"/>
                    <a:pt x="826" y="458"/>
                    <a:pt x="827" y="457"/>
                  </a:cubicBezTo>
                  <a:cubicBezTo>
                    <a:pt x="838" y="443"/>
                    <a:pt x="849" y="429"/>
                    <a:pt x="857" y="414"/>
                  </a:cubicBezTo>
                  <a:lnTo>
                    <a:pt x="881" y="368"/>
                  </a:lnTo>
                  <a:cubicBezTo>
                    <a:pt x="893" y="337"/>
                    <a:pt x="899" y="305"/>
                    <a:pt x="899" y="272"/>
                  </a:cubicBezTo>
                  <a:cubicBezTo>
                    <a:pt x="899" y="133"/>
                    <a:pt x="795" y="18"/>
                    <a:pt x="660" y="2"/>
                  </a:cubicBezTo>
                  <a:lnTo>
                    <a:pt x="642" y="0"/>
                  </a:lnTo>
                  <a:cubicBezTo>
                    <a:pt x="637" y="0"/>
                    <a:pt x="632" y="0"/>
                    <a:pt x="627" y="0"/>
                  </a:cubicBezTo>
                  <a:cubicBezTo>
                    <a:pt x="564" y="0"/>
                    <a:pt x="504" y="21"/>
                    <a:pt x="456" y="61"/>
                  </a:cubicBezTo>
                  <a:cubicBezTo>
                    <a:pt x="408" y="21"/>
                    <a:pt x="348" y="0"/>
                    <a:pt x="285" y="0"/>
                  </a:cubicBezTo>
                  <a:cubicBezTo>
                    <a:pt x="280" y="0"/>
                    <a:pt x="276" y="0"/>
                    <a:pt x="271" y="0"/>
                  </a:cubicBezTo>
                  <a:lnTo>
                    <a:pt x="253" y="2"/>
                  </a:lnTo>
                  <a:cubicBezTo>
                    <a:pt x="118" y="18"/>
                    <a:pt x="13" y="133"/>
                    <a:pt x="13" y="272"/>
                  </a:cubicBezTo>
                  <a:cubicBezTo>
                    <a:pt x="13" y="304"/>
                    <a:pt x="19" y="336"/>
                    <a:pt x="31" y="366"/>
                  </a:cubicBezTo>
                  <a:lnTo>
                    <a:pt x="54" y="412"/>
                  </a:lnTo>
                  <a:close/>
                  <a:moveTo>
                    <a:pt x="630" y="672"/>
                  </a:moveTo>
                  <a:lnTo>
                    <a:pt x="733" y="560"/>
                  </a:lnTo>
                  <a:lnTo>
                    <a:pt x="645" y="560"/>
                  </a:lnTo>
                  <a:lnTo>
                    <a:pt x="630" y="672"/>
                  </a:lnTo>
                  <a:close/>
                  <a:moveTo>
                    <a:pt x="878" y="496"/>
                  </a:moveTo>
                  <a:lnTo>
                    <a:pt x="603" y="496"/>
                  </a:lnTo>
                  <a:cubicBezTo>
                    <a:pt x="595" y="496"/>
                    <a:pt x="589" y="501"/>
                    <a:pt x="589" y="508"/>
                  </a:cubicBezTo>
                  <a:lnTo>
                    <a:pt x="549" y="805"/>
                  </a:lnTo>
                  <a:lnTo>
                    <a:pt x="488" y="502"/>
                  </a:lnTo>
                  <a:cubicBezTo>
                    <a:pt x="486" y="496"/>
                    <a:pt x="481" y="491"/>
                    <a:pt x="474" y="491"/>
                  </a:cubicBezTo>
                  <a:lnTo>
                    <a:pt x="375" y="491"/>
                  </a:lnTo>
                  <a:lnTo>
                    <a:pt x="295" y="125"/>
                  </a:lnTo>
                  <a:cubicBezTo>
                    <a:pt x="293" y="119"/>
                    <a:pt x="288" y="114"/>
                    <a:pt x="281" y="114"/>
                  </a:cubicBezTo>
                  <a:cubicBezTo>
                    <a:pt x="274" y="114"/>
                    <a:pt x="268" y="119"/>
                    <a:pt x="267" y="126"/>
                  </a:cubicBezTo>
                  <a:lnTo>
                    <a:pt x="196" y="491"/>
                  </a:lnTo>
                  <a:lnTo>
                    <a:pt x="14" y="491"/>
                  </a:lnTo>
                  <a:cubicBezTo>
                    <a:pt x="7" y="491"/>
                    <a:pt x="0" y="497"/>
                    <a:pt x="0" y="505"/>
                  </a:cubicBezTo>
                  <a:cubicBezTo>
                    <a:pt x="0" y="513"/>
                    <a:pt x="7" y="519"/>
                    <a:pt x="14" y="519"/>
                  </a:cubicBezTo>
                  <a:lnTo>
                    <a:pt x="207" y="519"/>
                  </a:lnTo>
                  <a:cubicBezTo>
                    <a:pt x="214" y="519"/>
                    <a:pt x="220" y="515"/>
                    <a:pt x="221" y="508"/>
                  </a:cubicBezTo>
                  <a:lnTo>
                    <a:pt x="282" y="198"/>
                  </a:lnTo>
                  <a:lnTo>
                    <a:pt x="350" y="508"/>
                  </a:lnTo>
                  <a:cubicBezTo>
                    <a:pt x="351" y="515"/>
                    <a:pt x="357" y="519"/>
                    <a:pt x="364" y="519"/>
                  </a:cubicBezTo>
                  <a:lnTo>
                    <a:pt x="462" y="519"/>
                  </a:lnTo>
                  <a:lnTo>
                    <a:pt x="538" y="894"/>
                  </a:lnTo>
                  <a:cubicBezTo>
                    <a:pt x="539" y="901"/>
                    <a:pt x="545" y="905"/>
                    <a:pt x="552" y="905"/>
                  </a:cubicBezTo>
                  <a:cubicBezTo>
                    <a:pt x="559" y="905"/>
                    <a:pt x="565" y="900"/>
                    <a:pt x="566" y="893"/>
                  </a:cubicBezTo>
                  <a:lnTo>
                    <a:pt x="615" y="524"/>
                  </a:lnTo>
                  <a:lnTo>
                    <a:pt x="878" y="524"/>
                  </a:lnTo>
                  <a:cubicBezTo>
                    <a:pt x="886" y="524"/>
                    <a:pt x="892" y="518"/>
                    <a:pt x="892" y="510"/>
                  </a:cubicBezTo>
                  <a:cubicBezTo>
                    <a:pt x="892" y="502"/>
                    <a:pt x="886" y="496"/>
                    <a:pt x="878" y="496"/>
                  </a:cubicBezTo>
                  <a:close/>
                </a:path>
              </a:pathLst>
            </a:custGeom>
            <a:solidFill>
              <a:schemeClr val="bg1">
                <a:alpha val="100000"/>
              </a:schemeClr>
            </a:solidFill>
            <a:ln w="0">
              <a:noFill/>
            </a:ln>
          </p:spPr>
          <p:txBody>
            <a:bodyPr/>
            <a:p>
              <a:endParaRPr lang="zh-CN" altLang="en-US"/>
            </a:p>
          </p:txBody>
        </p:sp>
      </p:grpSp>
      <p:sp>
        <p:nvSpPr>
          <p:cNvPr id="55" name="矩形 54"/>
          <p:cNvSpPr/>
          <p:nvPr/>
        </p:nvSpPr>
        <p:spPr>
          <a:xfrm>
            <a:off x="2257425" y="196850"/>
            <a:ext cx="9934575" cy="1620838"/>
          </a:xfrm>
          <a:prstGeom prst="rect">
            <a:avLst/>
          </a:prstGeom>
          <a:solidFill>
            <a:srgbClr val="007E8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矩形 70"/>
          <p:cNvSpPr/>
          <p:nvPr/>
        </p:nvSpPr>
        <p:spPr>
          <a:xfrm>
            <a:off x="2257425" y="509588"/>
            <a:ext cx="9934575" cy="977900"/>
          </a:xfrm>
          <a:prstGeom prst="rect">
            <a:avLst/>
          </a:prstGeom>
          <a:noFill/>
          <a:ln w="9525">
            <a:noFill/>
          </a:ln>
        </p:spPr>
        <p:txBody>
          <a:bodyPr>
            <a:spAutoFit/>
          </a:bodyPr>
          <a:p>
            <a:pPr>
              <a:lnSpc>
                <a:spcPct val="90000"/>
              </a:lnSpc>
              <a:spcBef>
                <a:spcPts val="1000"/>
              </a:spcBef>
              <a:buFont typeface="Arial" panose="020B0604020202020204" pitchFamily="34" charset="0"/>
              <a:buNone/>
            </a:pPr>
            <a:r>
              <a:rPr lang="en-US" altLang="zh-CN" sz="3200" b="1" dirty="0">
                <a:solidFill>
                  <a:schemeClr val="bg1"/>
                </a:solidFill>
                <a:latin typeface="等线" panose="02010600030101010101" pitchFamily="2" charset="-122"/>
                <a:ea typeface="等线" panose="02010600030101010101" pitchFamily="2" charset="-122"/>
              </a:rPr>
              <a:t>7.</a:t>
            </a:r>
            <a:r>
              <a:rPr lang="zh-CN" altLang="en-US" sz="3200" b="1" dirty="0">
                <a:solidFill>
                  <a:schemeClr val="bg1"/>
                </a:solidFill>
                <a:latin typeface="等线" panose="02010600030101010101" pitchFamily="2" charset="-122"/>
                <a:ea typeface="等线" panose="02010600030101010101" pitchFamily="2" charset="-122"/>
              </a:rPr>
              <a:t>制定疫情防控应急预案，制度明确，责任到人，并进行培训、演练，校长是本单位疫情防控第一责任人。</a:t>
            </a:r>
            <a:endParaRPr lang="zh-CN" altLang="zh-CN" sz="3200" b="1" dirty="0">
              <a:solidFill>
                <a:schemeClr val="bg1"/>
              </a:solidFill>
              <a:latin typeface="等线" panose="02010600030101010101" pitchFamily="2" charset="-122"/>
              <a:ea typeface="等线" panose="02010600030101010101" pitchFamily="2" charset="-122"/>
            </a:endParaRPr>
          </a:p>
        </p:txBody>
      </p:sp>
      <p:sp>
        <p:nvSpPr>
          <p:cNvPr id="74" name="矩形 73"/>
          <p:cNvSpPr/>
          <p:nvPr/>
        </p:nvSpPr>
        <p:spPr>
          <a:xfrm>
            <a:off x="4564063" y="4340225"/>
            <a:ext cx="7143750" cy="1016000"/>
          </a:xfrm>
          <a:prstGeom prst="rect">
            <a:avLst/>
          </a:prstGeom>
          <a:noFill/>
          <a:ln w="9525">
            <a:noFill/>
          </a:ln>
        </p:spPr>
        <p:txBody>
          <a:bodyPr>
            <a:spAutoFit/>
          </a:bodyPr>
          <a:p>
            <a:pPr eaLnBrk="1" hangingPunct="1"/>
            <a:r>
              <a:rPr lang="zh-CN" altLang="en-US" sz="2000" dirty="0">
                <a:solidFill>
                  <a:schemeClr val="bg1"/>
                </a:solidFill>
                <a:latin typeface="思源黑体 CN Medium"/>
                <a:ea typeface="思源黑体 CN Medium"/>
              </a:rPr>
              <a:t>或经调查评估后发现有可能近距离接触病例（疑似病例、确诊病例）和感染者（轻症病例、无症状感染者）的其他乘客和乘务人员</a:t>
            </a:r>
            <a:endParaRPr lang="zh-CN" altLang="en-US" sz="2000" dirty="0">
              <a:solidFill>
                <a:schemeClr val="bg1"/>
              </a:solidFill>
              <a:latin typeface="思源黑体 CN Medium"/>
              <a:ea typeface="思源黑体 CN Medium"/>
            </a:endParaRPr>
          </a:p>
        </p:txBody>
      </p:sp>
      <p:sp>
        <p:nvSpPr>
          <p:cNvPr id="75" name="矩形 74"/>
          <p:cNvSpPr/>
          <p:nvPr/>
        </p:nvSpPr>
        <p:spPr>
          <a:xfrm>
            <a:off x="4478338" y="5954713"/>
            <a:ext cx="7143750" cy="400050"/>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4</a:t>
            </a:r>
            <a:r>
              <a:rPr lang="zh-CN" altLang="en-US" sz="2000" dirty="0">
                <a:solidFill>
                  <a:schemeClr val="bg1"/>
                </a:solidFill>
                <a:latin typeface="思源黑体 CN Medium"/>
                <a:ea typeface="思源黑体 CN Medium"/>
              </a:rPr>
              <a:t>、现场调查人员调查经评估认为符合条件的人员</a:t>
            </a:r>
            <a:endParaRPr lang="zh-CN" altLang="en-US" sz="2000" dirty="0">
              <a:solidFill>
                <a:schemeClr val="bg1"/>
              </a:solidFill>
              <a:latin typeface="思源黑体 CN Medium"/>
              <a:ea typeface="思源黑体 CN Medium"/>
            </a:endParaRPr>
          </a:p>
        </p:txBody>
      </p:sp>
      <p:cxnSp>
        <p:nvCxnSpPr>
          <p:cNvPr id="77" name="直接连接符 76"/>
          <p:cNvCxnSpPr/>
          <p:nvPr/>
        </p:nvCxnSpPr>
        <p:spPr>
          <a:xfrm>
            <a:off x="468313" y="6372225"/>
            <a:ext cx="560388" cy="0"/>
          </a:xfrm>
          <a:prstGeom prst="line">
            <a:avLst/>
          </a:prstGeom>
          <a:ln w="57150">
            <a:solidFill>
              <a:srgbClr val="007E8B"/>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4478338" y="3035300"/>
            <a:ext cx="7143750" cy="708025"/>
          </a:xfrm>
          <a:prstGeom prst="rect">
            <a:avLst/>
          </a:prstGeom>
          <a:noFill/>
          <a:ln w="9525">
            <a:noFill/>
          </a:ln>
        </p:spPr>
        <p:txBody>
          <a:bodyPr>
            <a:spAutoFit/>
          </a:bodyPr>
          <a:p>
            <a:pPr eaLnBrk="1" hangingPunct="1"/>
            <a:r>
              <a:rPr lang="en-US" altLang="zh-CN" sz="2000" dirty="0">
                <a:solidFill>
                  <a:schemeClr val="bg1"/>
                </a:solidFill>
                <a:latin typeface="思源黑体 CN Medium"/>
                <a:ea typeface="思源黑体 CN Medium"/>
              </a:rPr>
              <a:t>3</a:t>
            </a:r>
            <a:r>
              <a:rPr lang="zh-CN" altLang="en-US" sz="2000" dirty="0">
                <a:solidFill>
                  <a:schemeClr val="bg1"/>
                </a:solidFill>
                <a:latin typeface="思源黑体 CN Medium"/>
                <a:ea typeface="思源黑体 CN Medium"/>
              </a:rPr>
              <a:t>、乘坐同一交通工具并有近距离接触人员，包括在交通工具上照料护理人员、同行人员</a:t>
            </a:r>
            <a:endParaRPr lang="zh-CN" altLang="en-US" sz="2000" dirty="0">
              <a:solidFill>
                <a:schemeClr val="bg1"/>
              </a:solidFill>
              <a:latin typeface="思源黑体 CN Medium"/>
              <a:ea typeface="思源黑体 CN Medium"/>
            </a:endParaRPr>
          </a:p>
        </p:txBody>
      </p:sp>
      <p:sp>
        <p:nvSpPr>
          <p:cNvPr id="12297" name="矩形 1"/>
          <p:cNvSpPr/>
          <p:nvPr/>
        </p:nvSpPr>
        <p:spPr>
          <a:xfrm>
            <a:off x="747713" y="1376363"/>
            <a:ext cx="801687" cy="3627437"/>
          </a:xfrm>
          <a:prstGeom prst="rect">
            <a:avLst/>
          </a:prstGeom>
          <a:noFill/>
          <a:ln w="9525">
            <a:noFill/>
          </a:ln>
        </p:spPr>
        <p:txBody>
          <a:bodyPr vert="eaVert" wrap="none">
            <a:spAutoFit/>
          </a:bodyPr>
          <a:p>
            <a:pPr algn="ctr" eaLnBrk="1" hangingPunct="1"/>
            <a:r>
              <a:rPr lang="zh-CN" altLang="en-US" sz="4000" b="1" dirty="0">
                <a:solidFill>
                  <a:srgbClr val="007E8B"/>
                </a:solidFill>
                <a:latin typeface="思源黑体 CN Heavy"/>
                <a:ea typeface="思源黑体 CN Heavy"/>
              </a:rPr>
              <a:t>中小学校开学前</a:t>
            </a:r>
            <a:endParaRPr lang="zh-CN" altLang="en-US" sz="4000" b="1" dirty="0">
              <a:solidFill>
                <a:srgbClr val="007E8B"/>
              </a:solidFill>
              <a:latin typeface="思源黑体 CN Heavy"/>
              <a:ea typeface="思源黑体 CN Heavy"/>
            </a:endParaRPr>
          </a:p>
        </p:txBody>
      </p:sp>
      <p:pic>
        <p:nvPicPr>
          <p:cNvPr id="12298" name="Picture 2"/>
          <p:cNvPicPr>
            <a:picLocks noChangeAspect="1"/>
          </p:cNvPicPr>
          <p:nvPr/>
        </p:nvPicPr>
        <p:blipFill>
          <a:blip r:embed="rId2"/>
          <a:stretch>
            <a:fillRect/>
          </a:stretch>
        </p:blipFill>
        <p:spPr>
          <a:xfrm>
            <a:off x="3224213" y="1817688"/>
            <a:ext cx="7486650" cy="49307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4"/>
</p:tagLst>
</file>

<file path=ppt/tags/tag33.xml><?xml version="1.0" encoding="utf-8"?>
<p:tagLst xmlns:p="http://schemas.openxmlformats.org/presentationml/2006/main">
  <p:tag name="PA" val="v5.2.4"/>
</p:tagLst>
</file>

<file path=ppt/tags/tag34.xml><?xml version="1.0" encoding="utf-8"?>
<p:tagLst xmlns:p="http://schemas.openxmlformats.org/presentationml/2006/main">
  <p:tag name="PA" val="v5.2.4"/>
</p:tagLst>
</file>

<file path=ppt/tags/tag35.xml><?xml version="1.0" encoding="utf-8"?>
<p:tagLst xmlns:p="http://schemas.openxmlformats.org/presentationml/2006/main">
  <p:tag name="PA" val="v5.2.4"/>
</p:tagLst>
</file>

<file path=ppt/tags/tag36.xml><?xml version="1.0" encoding="utf-8"?>
<p:tagLst xmlns:p="http://schemas.openxmlformats.org/presentationml/2006/main">
  <p:tag name="PA" val="v5.2.4"/>
</p:tagLst>
</file>

<file path=ppt/tags/tag37.xml><?xml version="1.0" encoding="utf-8"?>
<p:tagLst xmlns:p="http://schemas.openxmlformats.org/presentationml/2006/main">
  <p:tag name="PA" val="v5.2.4"/>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2469</Words>
  <Application>WPS 演示</Application>
  <PresentationFormat/>
  <Paragraphs>158</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等线 Light</vt:lpstr>
      <vt:lpstr>等线</vt:lpstr>
      <vt:lpstr>华文中宋</vt:lpstr>
      <vt:lpstr>阿里巴巴普惠体 Light</vt:lpstr>
      <vt:lpstr>Impact</vt:lpstr>
      <vt:lpstr>微软雅黑 Light</vt:lpstr>
      <vt:lpstr>思源黑体 CN Medium</vt:lpstr>
      <vt:lpstr>思源黑体 CN Heavy</vt:lpstr>
      <vt:lpstr>微软雅黑</vt:lpstr>
      <vt:lpstr>方正仿宋_GBK</vt:lpstr>
      <vt:lpstr>Impact</vt:lpstr>
      <vt:lpstr>黑体</vt:lpstr>
      <vt:lpstr>Segoe Print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join</cp:lastModifiedBy>
  <cp:revision>219</cp:revision>
  <dcterms:created xsi:type="dcterms:W3CDTF">2020-01-26T09:28:11Z</dcterms:created>
  <dcterms:modified xsi:type="dcterms:W3CDTF">2020-02-27T07:24:06Z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13</vt:lpwstr>
  </property>
  <property fmtid="{D5CDD505-2E9C-101B-9397-08002B2CF9AE}" pid="3" name="KSOProductBuildVer">
    <vt:lpwstr>2052-10.1.0.7669</vt:lpwstr>
  </property>
</Properties>
</file>